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1"/>
  </p:sldMasterIdLst>
  <p:notesMasterIdLst>
    <p:notesMasterId r:id="rId116"/>
  </p:notesMasterIdLst>
  <p:handoutMasterIdLst>
    <p:handoutMasterId r:id="rId117"/>
  </p:handoutMasterIdLst>
  <p:sldIdLst>
    <p:sldId id="398" r:id="rId2"/>
    <p:sldId id="423" r:id="rId3"/>
    <p:sldId id="258" r:id="rId4"/>
    <p:sldId id="413" r:id="rId5"/>
    <p:sldId id="263" r:id="rId6"/>
    <p:sldId id="407" r:id="rId7"/>
    <p:sldId id="414" r:id="rId8"/>
    <p:sldId id="406"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415" r:id="rId22"/>
    <p:sldId id="419" r:id="rId23"/>
    <p:sldId id="278" r:id="rId24"/>
    <p:sldId id="281" r:id="rId25"/>
    <p:sldId id="282" r:id="rId26"/>
    <p:sldId id="285" r:id="rId27"/>
    <p:sldId id="420" r:id="rId28"/>
    <p:sldId id="289" r:id="rId29"/>
    <p:sldId id="290" r:id="rId30"/>
    <p:sldId id="291" r:id="rId31"/>
    <p:sldId id="292" r:id="rId32"/>
    <p:sldId id="293" r:id="rId33"/>
    <p:sldId id="421" r:id="rId34"/>
    <p:sldId id="296" r:id="rId35"/>
    <p:sldId id="297" r:id="rId36"/>
    <p:sldId id="422" r:id="rId37"/>
    <p:sldId id="300" r:id="rId38"/>
    <p:sldId id="305" r:id="rId39"/>
    <p:sldId id="408" r:id="rId40"/>
    <p:sldId id="409" r:id="rId41"/>
    <p:sldId id="410" r:id="rId42"/>
    <p:sldId id="306" r:id="rId43"/>
    <p:sldId id="307" r:id="rId44"/>
    <p:sldId id="308" r:id="rId45"/>
    <p:sldId id="309" r:id="rId46"/>
    <p:sldId id="310" r:id="rId47"/>
    <p:sldId id="311" r:id="rId48"/>
    <p:sldId id="312" r:id="rId49"/>
    <p:sldId id="314" r:id="rId50"/>
    <p:sldId id="315" r:id="rId51"/>
    <p:sldId id="316" r:id="rId52"/>
    <p:sldId id="317" r:id="rId53"/>
    <p:sldId id="402" r:id="rId54"/>
    <p:sldId id="318" r:id="rId55"/>
    <p:sldId id="319" r:id="rId56"/>
    <p:sldId id="404" r:id="rId57"/>
    <p:sldId id="405" r:id="rId58"/>
    <p:sldId id="320" r:id="rId59"/>
    <p:sldId id="321" r:id="rId60"/>
    <p:sldId id="322" r:id="rId61"/>
    <p:sldId id="323" r:id="rId62"/>
    <p:sldId id="324" r:id="rId63"/>
    <p:sldId id="325" r:id="rId64"/>
    <p:sldId id="326" r:id="rId65"/>
    <p:sldId id="327" r:id="rId66"/>
    <p:sldId id="328" r:id="rId67"/>
    <p:sldId id="329" r:id="rId68"/>
    <p:sldId id="330" r:id="rId69"/>
    <p:sldId id="331" r:id="rId70"/>
    <p:sldId id="332" r:id="rId71"/>
    <p:sldId id="400" r:id="rId72"/>
    <p:sldId id="333" r:id="rId73"/>
    <p:sldId id="334" r:id="rId74"/>
    <p:sldId id="336" r:id="rId75"/>
    <p:sldId id="338" r:id="rId76"/>
    <p:sldId id="340" r:id="rId77"/>
    <p:sldId id="342" r:id="rId78"/>
    <p:sldId id="345" r:id="rId79"/>
    <p:sldId id="348" r:id="rId80"/>
    <p:sldId id="351" r:id="rId81"/>
    <p:sldId id="352" r:id="rId82"/>
    <p:sldId id="355" r:id="rId83"/>
    <p:sldId id="356" r:id="rId84"/>
    <p:sldId id="359" r:id="rId85"/>
    <p:sldId id="362" r:id="rId86"/>
    <p:sldId id="363" r:id="rId87"/>
    <p:sldId id="366" r:id="rId88"/>
    <p:sldId id="367" r:id="rId89"/>
    <p:sldId id="368" r:id="rId90"/>
    <p:sldId id="370" r:id="rId91"/>
    <p:sldId id="371" r:id="rId92"/>
    <p:sldId id="372" r:id="rId93"/>
    <p:sldId id="373" r:id="rId94"/>
    <p:sldId id="374" r:id="rId95"/>
    <p:sldId id="375" r:id="rId96"/>
    <p:sldId id="376" r:id="rId97"/>
    <p:sldId id="377" r:id="rId98"/>
    <p:sldId id="378" r:id="rId99"/>
    <p:sldId id="379" r:id="rId100"/>
    <p:sldId id="380" r:id="rId101"/>
    <p:sldId id="403" r:id="rId102"/>
    <p:sldId id="381" r:id="rId103"/>
    <p:sldId id="382" r:id="rId104"/>
    <p:sldId id="383" r:id="rId105"/>
    <p:sldId id="401" r:id="rId106"/>
    <p:sldId id="388" r:id="rId107"/>
    <p:sldId id="389" r:id="rId108"/>
    <p:sldId id="411" r:id="rId109"/>
    <p:sldId id="412" r:id="rId110"/>
    <p:sldId id="391" r:id="rId111"/>
    <p:sldId id="393" r:id="rId112"/>
    <p:sldId id="394" r:id="rId113"/>
    <p:sldId id="395" r:id="rId114"/>
    <p:sldId id="396" r:id="rId115"/>
  </p:sldIdLst>
  <p:sldSz cx="9144000" cy="6858000" type="screen4x3"/>
  <p:notesSz cx="7302500" cy="9586913"/>
  <p:custDataLst>
    <p:tags r:id="rId118"/>
  </p:custDataLst>
  <p:defaultTextStyle>
    <a:defPPr>
      <a:defRPr lang="en-US"/>
    </a:defPPr>
    <a:lvl1pPr algn="l" rtl="0" eaLnBrk="0" fontAlgn="base" hangingPunct="0">
      <a:spcBef>
        <a:spcPct val="0"/>
      </a:spcBef>
      <a:spcAft>
        <a:spcPct val="0"/>
      </a:spcAft>
      <a:defRPr sz="2400" b="1" kern="1200">
        <a:solidFill>
          <a:schemeClr val="tx1"/>
        </a:solidFill>
        <a:latin typeface="Arial Narrow" pitchFamily="34" charset="0"/>
        <a:ea typeface="+mn-ea"/>
        <a:cs typeface="+mn-cs"/>
      </a:defRPr>
    </a:lvl1pPr>
    <a:lvl2pPr marL="457200" algn="l" rtl="0" eaLnBrk="0" fontAlgn="base" hangingPunct="0">
      <a:spcBef>
        <a:spcPct val="0"/>
      </a:spcBef>
      <a:spcAft>
        <a:spcPct val="0"/>
      </a:spcAft>
      <a:defRPr sz="2400" b="1" kern="1200">
        <a:solidFill>
          <a:schemeClr val="tx1"/>
        </a:solidFill>
        <a:latin typeface="Arial Narrow" pitchFamily="34" charset="0"/>
        <a:ea typeface="+mn-ea"/>
        <a:cs typeface="+mn-cs"/>
      </a:defRPr>
    </a:lvl2pPr>
    <a:lvl3pPr marL="914400" algn="l" rtl="0" eaLnBrk="0" fontAlgn="base" hangingPunct="0">
      <a:spcBef>
        <a:spcPct val="0"/>
      </a:spcBef>
      <a:spcAft>
        <a:spcPct val="0"/>
      </a:spcAft>
      <a:defRPr sz="2400" b="1" kern="1200">
        <a:solidFill>
          <a:schemeClr val="tx1"/>
        </a:solidFill>
        <a:latin typeface="Arial Narrow" pitchFamily="34" charset="0"/>
        <a:ea typeface="+mn-ea"/>
        <a:cs typeface="+mn-cs"/>
      </a:defRPr>
    </a:lvl3pPr>
    <a:lvl4pPr marL="1371600" algn="l" rtl="0" eaLnBrk="0" fontAlgn="base" hangingPunct="0">
      <a:spcBef>
        <a:spcPct val="0"/>
      </a:spcBef>
      <a:spcAft>
        <a:spcPct val="0"/>
      </a:spcAft>
      <a:defRPr sz="2400" b="1" kern="1200">
        <a:solidFill>
          <a:schemeClr val="tx1"/>
        </a:solidFill>
        <a:latin typeface="Arial Narrow" pitchFamily="34" charset="0"/>
        <a:ea typeface="+mn-ea"/>
        <a:cs typeface="+mn-cs"/>
      </a:defRPr>
    </a:lvl4pPr>
    <a:lvl5pPr marL="1828800" algn="l" rtl="0" eaLnBrk="0" fontAlgn="base" hangingPunct="0">
      <a:spcBef>
        <a:spcPct val="0"/>
      </a:spcBef>
      <a:spcAft>
        <a:spcPct val="0"/>
      </a:spcAft>
      <a:defRPr sz="2400" b="1" kern="1200">
        <a:solidFill>
          <a:schemeClr val="tx1"/>
        </a:solidFill>
        <a:latin typeface="Arial Narrow" pitchFamily="34" charset="0"/>
        <a:ea typeface="+mn-ea"/>
        <a:cs typeface="+mn-cs"/>
      </a:defRPr>
    </a:lvl5pPr>
    <a:lvl6pPr marL="2286000" algn="l" defTabSz="914400" rtl="0" eaLnBrk="1" latinLnBrk="0" hangingPunct="1">
      <a:defRPr sz="2400" b="1" kern="1200">
        <a:solidFill>
          <a:schemeClr val="tx1"/>
        </a:solidFill>
        <a:latin typeface="Arial Narrow" pitchFamily="34" charset="0"/>
        <a:ea typeface="+mn-ea"/>
        <a:cs typeface="+mn-cs"/>
      </a:defRPr>
    </a:lvl6pPr>
    <a:lvl7pPr marL="2743200" algn="l" defTabSz="914400" rtl="0" eaLnBrk="1" latinLnBrk="0" hangingPunct="1">
      <a:defRPr sz="2400" b="1" kern="1200">
        <a:solidFill>
          <a:schemeClr val="tx1"/>
        </a:solidFill>
        <a:latin typeface="Arial Narrow" pitchFamily="34" charset="0"/>
        <a:ea typeface="+mn-ea"/>
        <a:cs typeface="+mn-cs"/>
      </a:defRPr>
    </a:lvl7pPr>
    <a:lvl8pPr marL="3200400" algn="l" defTabSz="914400" rtl="0" eaLnBrk="1" latinLnBrk="0" hangingPunct="1">
      <a:defRPr sz="2400" b="1" kern="1200">
        <a:solidFill>
          <a:schemeClr val="tx1"/>
        </a:solidFill>
        <a:latin typeface="Arial Narrow" pitchFamily="34" charset="0"/>
        <a:ea typeface="+mn-ea"/>
        <a:cs typeface="+mn-cs"/>
      </a:defRPr>
    </a:lvl8pPr>
    <a:lvl9pPr marL="3657600" algn="l" defTabSz="914400" rtl="0" eaLnBrk="1" latinLnBrk="0" hangingPunct="1">
      <a:defRPr sz="2400" b="1" kern="1200">
        <a:solidFill>
          <a:schemeClr val="tx1"/>
        </a:solidFill>
        <a:latin typeface="Arial Narrow"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3019">
          <p15:clr>
            <a:srgbClr val="A4A3A4"/>
          </p15:clr>
        </p15:guide>
        <p15:guide id="2" pos="230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A8E799"/>
    <a:srgbClr val="CDF1C5"/>
    <a:srgbClr val="F1C7C7"/>
    <a:srgbClr val="E0E0E0"/>
    <a:srgbClr val="E0F4E3"/>
    <a:srgbClr val="E3E4E6"/>
    <a:srgbClr val="FFFF99"/>
    <a:srgbClr val="FF9999"/>
    <a:srgbClr val="EFBFBF"/>
    <a:srgbClr val="C5FE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06799F8-075E-4A3A-A7F6-7FBC6576F1A4}" styleName="Themed Style 2 - Accent 3">
    <a:tblBg>
      <a:fillRef idx="3">
        <a:schemeClr val="accent3"/>
      </a:fillRef>
      <a:effectRef idx="3">
        <a:schemeClr val="accent3"/>
      </a:effectRef>
    </a:tblBg>
    <a:wholeTbl>
      <a:tcTxStyle>
        <a:fontRef idx="minor">
          <a:scrgbClr r="0" g="0" b="0"/>
        </a:fontRef>
        <a:schemeClr val="lt1"/>
      </a:tcTxStyle>
      <a:tcStyle>
        <a:tcBdr>
          <a:left>
            <a:lnRef idx="1">
              <a:schemeClr val="accent3">
                <a:tint val="50000"/>
              </a:schemeClr>
            </a:lnRef>
          </a:left>
          <a:right>
            <a:lnRef idx="1">
              <a:schemeClr val="accent3">
                <a:tint val="50000"/>
              </a:schemeClr>
            </a:lnRef>
          </a:right>
          <a:top>
            <a:lnRef idx="1">
              <a:schemeClr val="accent3">
                <a:tint val="50000"/>
              </a:schemeClr>
            </a:lnRef>
          </a:top>
          <a:bottom>
            <a:lnRef idx="1">
              <a:schemeClr val="accent3">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638B1855-1B75-4FBE-930C-398BA8C253C6}" styleName="Themed Style 2 - Accent 6">
    <a:tblBg>
      <a:fillRef idx="3">
        <a:schemeClr val="accent6"/>
      </a:fillRef>
      <a:effectRef idx="3">
        <a:schemeClr val="accent6"/>
      </a:effectRef>
    </a:tblBg>
    <a:wholeTbl>
      <a:tcTxStyle>
        <a:fontRef idx="minor">
          <a:scrgbClr r="0" g="0" b="0"/>
        </a:fontRef>
        <a:schemeClr val="lt1"/>
      </a:tcTxStyle>
      <a:tcStyle>
        <a:tcBdr>
          <a:left>
            <a:lnRef idx="1">
              <a:schemeClr val="accent6">
                <a:tint val="50000"/>
              </a:schemeClr>
            </a:lnRef>
          </a:left>
          <a:right>
            <a:lnRef idx="1">
              <a:schemeClr val="accent6">
                <a:tint val="50000"/>
              </a:schemeClr>
            </a:lnRef>
          </a:right>
          <a:top>
            <a:lnRef idx="1">
              <a:schemeClr val="accent6">
                <a:tint val="50000"/>
              </a:schemeClr>
            </a:lnRef>
          </a:top>
          <a:bottom>
            <a:lnRef idx="1">
              <a:schemeClr val="accent6">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396" autoAdjust="0"/>
    <p:restoredTop sz="92657"/>
  </p:normalViewPr>
  <p:slideViewPr>
    <p:cSldViewPr snapToObjects="1">
      <p:cViewPr varScale="1">
        <p:scale>
          <a:sx n="116" d="100"/>
          <a:sy n="116" d="100"/>
        </p:scale>
        <p:origin x="776" y="192"/>
      </p:cViewPr>
      <p:guideLst>
        <p:guide orient="horz" pos="2160"/>
        <p:guide pos="2880"/>
      </p:guideLst>
    </p:cSldViewPr>
  </p:slideViewPr>
  <p:notesTextViewPr>
    <p:cViewPr>
      <p:scale>
        <a:sx n="100" d="100"/>
        <a:sy n="100" d="100"/>
      </p:scale>
      <p:origin x="0" y="0"/>
    </p:cViewPr>
  </p:notesTextViewPr>
  <p:sorterViewPr>
    <p:cViewPr>
      <p:scale>
        <a:sx n="66" d="100"/>
        <a:sy n="66" d="100"/>
      </p:scale>
      <p:origin x="0" y="2464"/>
    </p:cViewPr>
  </p:sorterViewPr>
  <p:notesViewPr>
    <p:cSldViewPr snapToObjects="1">
      <p:cViewPr varScale="1">
        <p:scale>
          <a:sx n="70" d="100"/>
          <a:sy n="70" d="100"/>
        </p:scale>
        <p:origin x="-2384" y="-120"/>
      </p:cViewPr>
      <p:guideLst>
        <p:guide orient="horz" pos="3019"/>
        <p:guide pos="2300"/>
      </p:guideLst>
    </p:cSldViewPr>
  </p:notes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117" Type="http://schemas.openxmlformats.org/officeDocument/2006/relationships/handoutMaster" Target="handoutMasters/handoutMaster1.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12" Type="http://schemas.openxmlformats.org/officeDocument/2006/relationships/slide" Target="slides/slide111.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tags" Target="tags/tag1.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presProps" Target="presProps.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viewProps" Target="viewProps.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theme" Target="theme/theme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2931" name="Rectangle 3"/>
          <p:cNvSpPr>
            <a:spLocks noGrp="1" noChangeArrowheads="1"/>
          </p:cNvSpPr>
          <p:nvPr>
            <p:ph type="dt" sz="quarter" idx="1"/>
          </p:nvPr>
        </p:nvSpPr>
        <p:spPr bwMode="auto">
          <a:xfrm>
            <a:off x="4171950" y="0"/>
            <a:ext cx="3130550" cy="482600"/>
          </a:xfrm>
          <a:prstGeom prst="rect">
            <a:avLst/>
          </a:prstGeom>
          <a:noFill/>
          <a:ln w="9525">
            <a:noFill/>
            <a:miter lim="800000"/>
            <a:headEnd/>
            <a:tailEnd/>
          </a:ln>
          <a:effectLst/>
        </p:spPr>
        <p:txBody>
          <a:bodyPr vert="horz" wrap="square" lIns="96422" tIns="48211" rIns="96422" bIns="48211" numCol="1" anchor="t" anchorCtr="0" compatLnSpc="1">
            <a:prstTxWarp prst="textNoShape">
              <a:avLst/>
            </a:prstTxWarp>
          </a:bodyPr>
          <a:lstStyle>
            <a:lvl1pPr algn="r" defTabSz="965200">
              <a:defRPr sz="1200" smtClean="0">
                <a:latin typeface="Times New Roman" pitchFamily="18" charset="0"/>
              </a:defRPr>
            </a:lvl1pPr>
          </a:lstStyle>
          <a:p>
            <a:pPr>
              <a:defRPr/>
            </a:pPr>
            <a:endParaRPr lang="en-US"/>
          </a:p>
        </p:txBody>
      </p:sp>
      <p:sp>
        <p:nvSpPr>
          <p:cNvPr id="252933" name="Rectangle 5"/>
          <p:cNvSpPr>
            <a:spLocks noGrp="1" noChangeArrowheads="1"/>
          </p:cNvSpPr>
          <p:nvPr>
            <p:ph type="sldNum" sz="quarter" idx="3"/>
          </p:nvPr>
        </p:nvSpPr>
        <p:spPr bwMode="auto">
          <a:xfrm>
            <a:off x="4171950" y="9091613"/>
            <a:ext cx="3130550" cy="482600"/>
          </a:xfrm>
          <a:prstGeom prst="rect">
            <a:avLst/>
          </a:prstGeom>
          <a:noFill/>
          <a:ln w="9525">
            <a:noFill/>
            <a:miter lim="800000"/>
            <a:headEnd/>
            <a:tailEnd/>
          </a:ln>
          <a:effectLst/>
        </p:spPr>
        <p:txBody>
          <a:bodyPr vert="horz" wrap="square" lIns="96422" tIns="48211" rIns="96422" bIns="48211" numCol="1" anchor="b" anchorCtr="0" compatLnSpc="1">
            <a:prstTxWarp prst="textNoShape">
              <a:avLst/>
            </a:prstTxWarp>
          </a:bodyPr>
          <a:lstStyle>
            <a:lvl1pPr algn="r" defTabSz="965200">
              <a:defRPr sz="1200" smtClean="0">
                <a:latin typeface="Times New Roman" pitchFamily="18" charset="0"/>
              </a:defRPr>
            </a:lvl1pPr>
          </a:lstStyle>
          <a:p>
            <a:pPr>
              <a:defRPr/>
            </a:pPr>
            <a:fld id="{83587096-7852-44F5-9A71-D621B1FF2472}" type="slidenum">
              <a:rPr lang="en-US"/>
              <a:pPr>
                <a:defRPr/>
              </a:pPr>
              <a:t>‹#›</a:t>
            </a:fld>
            <a:endParaRPr lang="en-US"/>
          </a:p>
        </p:txBody>
      </p:sp>
    </p:spTree>
    <p:extLst>
      <p:ext uri="{BB962C8B-B14F-4D97-AF65-F5344CB8AC3E}">
        <p14:creationId xmlns:p14="http://schemas.microsoft.com/office/powerpoint/2010/main" val="3221154883"/>
      </p:ext>
    </p:extLst>
  </p:cSld>
  <p:clrMap bg1="lt1" tx1="dk1" bg2="lt2" tx2="dk2" accent1="accent1" accent2="accent2" accent3="accent3" accent4="accent4" accent5="accent5" accent6="accent6" hlink="hlink" folHlink="folHlink"/>
  <p:hf hdr="0" ftr="0" dt="0"/>
</p:handoutMaster>
</file>

<file path=ppt/media/image1.png>
</file>

<file path=ppt/media/image2.png>
</file>

<file path=ppt/media/image3.png>
</file>

<file path=ppt/media/image4.png>
</file>

<file path=ppt/media/image5.png>
</file>

<file path=ppt/media/image6.pn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8578" name="Rectangle 2"/>
          <p:cNvSpPr>
            <a:spLocks noGrp="1" noChangeArrowheads="1"/>
          </p:cNvSpPr>
          <p:nvPr>
            <p:ph type="hdr" sz="quarter"/>
          </p:nvPr>
        </p:nvSpPr>
        <p:spPr bwMode="auto">
          <a:xfrm>
            <a:off x="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79" name="Rectangle 3"/>
          <p:cNvSpPr>
            <a:spLocks noGrp="1" noChangeArrowheads="1"/>
          </p:cNvSpPr>
          <p:nvPr>
            <p:ph type="dt" idx="1"/>
          </p:nvPr>
        </p:nvSpPr>
        <p:spPr bwMode="auto">
          <a:xfrm>
            <a:off x="4114800" y="0"/>
            <a:ext cx="32004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b="0" smtClean="0">
                <a:latin typeface="Times New Roman" pitchFamily="18" charset="0"/>
              </a:defRPr>
            </a:lvl1pPr>
          </a:lstStyle>
          <a:p>
            <a:pPr>
              <a:defRPr/>
            </a:pPr>
            <a:endParaRPr lang="en-US"/>
          </a:p>
        </p:txBody>
      </p:sp>
      <p:sp>
        <p:nvSpPr>
          <p:cNvPr id="50180" name="Rectangle 4"/>
          <p:cNvSpPr>
            <a:spLocks noGrp="1" noRot="1" noChangeAspect="1" noChangeArrowheads="1" noTextEdit="1"/>
          </p:cNvSpPr>
          <p:nvPr>
            <p:ph type="sldImg" idx="2"/>
          </p:nvPr>
        </p:nvSpPr>
        <p:spPr bwMode="auto">
          <a:xfrm>
            <a:off x="1219200" y="685800"/>
            <a:ext cx="4875213" cy="3657600"/>
          </a:xfrm>
          <a:prstGeom prst="rect">
            <a:avLst/>
          </a:prstGeom>
          <a:noFill/>
          <a:ln w="9525">
            <a:solidFill>
              <a:srgbClr val="000000"/>
            </a:solidFill>
            <a:miter lim="800000"/>
            <a:headEnd/>
            <a:tailEnd/>
          </a:ln>
        </p:spPr>
      </p:sp>
      <p:sp>
        <p:nvSpPr>
          <p:cNvPr id="408581" name="Rectangle 5"/>
          <p:cNvSpPr>
            <a:spLocks noGrp="1" noChangeArrowheads="1"/>
          </p:cNvSpPr>
          <p:nvPr>
            <p:ph type="body" sz="quarter" idx="3"/>
          </p:nvPr>
        </p:nvSpPr>
        <p:spPr bwMode="auto">
          <a:xfrm>
            <a:off x="990600" y="4572000"/>
            <a:ext cx="5334000" cy="426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08582" name="Rectangle 6"/>
          <p:cNvSpPr>
            <a:spLocks noGrp="1" noChangeArrowheads="1"/>
          </p:cNvSpPr>
          <p:nvPr>
            <p:ph type="ftr" sz="quarter" idx="4"/>
          </p:nvPr>
        </p:nvSpPr>
        <p:spPr bwMode="auto">
          <a:xfrm>
            <a:off x="0" y="9143999"/>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b="0" smtClean="0">
                <a:latin typeface="Times New Roman" pitchFamily="18" charset="0"/>
              </a:defRPr>
            </a:lvl1pPr>
          </a:lstStyle>
          <a:p>
            <a:pPr>
              <a:defRPr/>
            </a:pPr>
            <a:endParaRPr lang="en-US"/>
          </a:p>
        </p:txBody>
      </p:sp>
      <p:sp>
        <p:nvSpPr>
          <p:cNvPr id="408583" name="Rectangle 7"/>
          <p:cNvSpPr>
            <a:spLocks noGrp="1" noChangeArrowheads="1"/>
          </p:cNvSpPr>
          <p:nvPr>
            <p:ph type="sldNum" sz="quarter" idx="5"/>
          </p:nvPr>
        </p:nvSpPr>
        <p:spPr bwMode="auto">
          <a:xfrm>
            <a:off x="4114800" y="9143999"/>
            <a:ext cx="32004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b="0" smtClean="0">
                <a:latin typeface="Times New Roman" pitchFamily="18" charset="0"/>
              </a:defRPr>
            </a:lvl1pPr>
          </a:lstStyle>
          <a:p>
            <a:pPr>
              <a:defRPr/>
            </a:pPr>
            <a:fld id="{40F64717-A5A5-4C4E-9291-2F18B7410B06}" type="slidenum">
              <a:rPr lang="en-US"/>
              <a:pPr>
                <a:defRPr/>
              </a:pPr>
              <a:t>‹#›</a:t>
            </a:fld>
            <a:endParaRPr lang="en-US"/>
          </a:p>
        </p:txBody>
      </p:sp>
    </p:spTree>
    <p:extLst>
      <p:ext uri="{BB962C8B-B14F-4D97-AF65-F5344CB8AC3E}">
        <p14:creationId xmlns:p14="http://schemas.microsoft.com/office/powerpoint/2010/main" val="213525716"/>
      </p:ext>
    </p:extLst>
  </p:cSld>
  <p:clrMap bg1="lt1" tx1="dk1" bg2="lt2" tx2="dk2" accent1="accent1" accent2="accent2" accent3="accent3" accent4="accent4" accent5="accent5" accent6="accent6" hlink="hlink" folHlink="folHlink"/>
  <p:hf hdr="0" ftr="0" dt="0"/>
  <p:notesStyle>
    <a:lvl1pPr algn="l" rtl="0" eaLnBrk="0" fontAlgn="base" hangingPunct="0">
      <a:spcBef>
        <a:spcPct val="30000"/>
      </a:spcBef>
      <a:spcAft>
        <a:spcPct val="0"/>
      </a:spcAft>
      <a:defRPr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4</a:t>
            </a:fld>
            <a:endParaRPr lang="en-US"/>
          </a:p>
        </p:txBody>
      </p:sp>
    </p:spTree>
    <p:extLst>
      <p:ext uri="{BB962C8B-B14F-4D97-AF65-F5344CB8AC3E}">
        <p14:creationId xmlns:p14="http://schemas.microsoft.com/office/powerpoint/2010/main" val="213828397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5181600" y="6477000"/>
            <a:ext cx="3962400" cy="381000"/>
          </a:xfrm>
          <a:prstGeom prst="rect">
            <a:avLst/>
          </a:prstGeom>
          <a:ln/>
        </p:spPr>
        <p:txBody>
          <a:bodyPr/>
          <a:lstStyle/>
          <a:p>
            <a:fld id="{9AF5CE49-E2A6-1D4E-9268-154C7EA454A9}" type="slidenum">
              <a:rPr lang="en-US" altLang="en-US"/>
              <a:pPr/>
              <a:t>101</a:t>
            </a:fld>
            <a:endParaRPr lang="en-US" altLang="en-US"/>
          </a:p>
        </p:txBody>
      </p:sp>
      <p:sp>
        <p:nvSpPr>
          <p:cNvPr id="369666" name="Rectangle 2"/>
          <p:cNvSpPr>
            <a:spLocks noGrp="1" noRot="1" noChangeAspect="1" noChangeArrowheads="1" noTextEdit="1"/>
          </p:cNvSpPr>
          <p:nvPr>
            <p:ph type="sldImg"/>
          </p:nvPr>
        </p:nvSpPr>
        <p:spPr>
          <a:ln/>
        </p:spPr>
      </p:sp>
      <p:sp>
        <p:nvSpPr>
          <p:cNvPr id="369667"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725997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Disk</a:t>
            </a:r>
            <a:r>
              <a:rPr kumimoji="1" lang="zh-CN" altLang="en-US"/>
              <a:t> </a:t>
            </a:r>
            <a:r>
              <a:rPr kumimoji="1" lang="en-US" altLang="zh-CN"/>
              <a:t>Scheduling</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102</a:t>
            </a:fld>
            <a:endParaRPr lang="en-US"/>
          </a:p>
        </p:txBody>
      </p:sp>
    </p:spTree>
    <p:extLst>
      <p:ext uri="{BB962C8B-B14F-4D97-AF65-F5344CB8AC3E}">
        <p14:creationId xmlns:p14="http://schemas.microsoft.com/office/powerpoint/2010/main" val="30925928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In older systems, the OS did it.</a:t>
            </a:r>
          </a:p>
          <a:p>
            <a:r>
              <a:rPr kumimoji="1" lang="en-US" altLang="zh-CN"/>
              <a:t>In morden systems, the OS scheduler picks a bunch of requests, and let disk scheduler did it.</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106</a:t>
            </a:fld>
            <a:endParaRPr lang="en-US"/>
          </a:p>
        </p:txBody>
      </p:sp>
    </p:spTree>
    <p:extLst>
      <p:ext uri="{BB962C8B-B14F-4D97-AF65-F5344CB8AC3E}">
        <p14:creationId xmlns:p14="http://schemas.microsoft.com/office/powerpoint/2010/main" val="13639796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SCAN</a:t>
            </a:r>
            <a:r>
              <a:rPr kumimoji="1" lang="zh-CN" altLang="en-US"/>
              <a:t> </a:t>
            </a:r>
            <a:r>
              <a:rPr kumimoji="1" lang="en-US" altLang="zh-CN"/>
              <a:t>is</a:t>
            </a:r>
            <a:r>
              <a:rPr kumimoji="1" lang="zh-CN" altLang="en-US"/>
              <a:t> </a:t>
            </a:r>
            <a:r>
              <a:rPr kumimoji="1" lang="en-US" altLang="zh-CN"/>
              <a:t>more</a:t>
            </a:r>
            <a:r>
              <a:rPr kumimoji="1" lang="zh-CN" altLang="en-US"/>
              <a:t> </a:t>
            </a:r>
            <a:r>
              <a:rPr kumimoji="1" lang="en-US" altLang="zh-CN"/>
              <a:t>friendly</a:t>
            </a:r>
            <a:r>
              <a:rPr kumimoji="1" lang="zh-CN" altLang="en-US"/>
              <a:t> </a:t>
            </a:r>
            <a:r>
              <a:rPr kumimoji="1" lang="en-US" altLang="zh-CN"/>
              <a:t>to</a:t>
            </a:r>
            <a:r>
              <a:rPr kumimoji="1" lang="zh-CN" altLang="en-US"/>
              <a:t> </a:t>
            </a:r>
            <a:r>
              <a:rPr kumimoji="1" lang="en-US" altLang="zh-CN"/>
              <a:t>middle</a:t>
            </a:r>
            <a:r>
              <a:rPr kumimoji="1" lang="zh-CN" altLang="en-US"/>
              <a:t> </a:t>
            </a:r>
            <a:r>
              <a:rPr kumimoji="1" lang="en-US" altLang="zh-CN"/>
              <a:t>tracks.</a:t>
            </a:r>
          </a:p>
          <a:p>
            <a:r>
              <a:rPr kumimoji="1" lang="en-US" altLang="zh-CN"/>
              <a:t>C-SCAN is more fair to inner and outer tracks.</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110</a:t>
            </a:fld>
            <a:endParaRPr lang="en-US"/>
          </a:p>
        </p:txBody>
      </p:sp>
    </p:spTree>
    <p:extLst>
      <p:ext uri="{BB962C8B-B14F-4D97-AF65-F5344CB8AC3E}">
        <p14:creationId xmlns:p14="http://schemas.microsoft.com/office/powerpoint/2010/main" val="42838273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dirty="0"/>
              <a:t>Work conserving schedulers =</a:t>
            </a:r>
            <a:r>
              <a:rPr lang="zh-CN" altLang="en-US" sz="1200" dirty="0"/>
              <a:t> 劳模型选手</a:t>
            </a:r>
            <a:endParaRPr lang="en-US" altLang="zh-CN" sz="1200" dirty="0">
              <a:solidFill>
                <a:srgbClr val="0070C0"/>
              </a:solidFill>
            </a:endParaRPr>
          </a:p>
          <a:p>
            <a:r>
              <a:rPr lang="en-US" altLang="zh-CN" sz="1200" dirty="0">
                <a:solidFill>
                  <a:srgbClr val="0070C0"/>
                </a:solidFill>
              </a:rPr>
              <a:t>anticipatory schedulers = </a:t>
            </a:r>
            <a:r>
              <a:rPr kumimoji="1" lang="zh-CN" altLang="en-US"/>
              <a:t>先行</a:t>
            </a:r>
            <a:r>
              <a:rPr kumimoji="1" lang="en-US" altLang="zh-CN"/>
              <a:t>/</a:t>
            </a:r>
            <a:r>
              <a:rPr kumimoji="1" lang="zh-CN" altLang="en-US"/>
              <a:t>预期调度器 </a:t>
            </a:r>
            <a:r>
              <a:rPr kumimoji="1" lang="en-US" altLang="zh-CN"/>
              <a:t>=</a:t>
            </a:r>
            <a:r>
              <a:rPr kumimoji="1" lang="zh-CN" altLang="en-US"/>
              <a:t> 智慧型选手</a:t>
            </a:r>
            <a:endParaRPr kumimoji="1" lang="en-US" altLang="zh-CN"/>
          </a:p>
          <a:p>
            <a:endParaRPr kumimoji="1" lang="en-US" altLang="zh-CN"/>
          </a:p>
          <a:p>
            <a:pPr algn="l"/>
            <a:r>
              <a:rPr lang="en-US" altLang="zh-CN" b="0" i="0">
                <a:solidFill>
                  <a:srgbClr val="374151"/>
                </a:solidFill>
                <a:effectLst/>
                <a:latin typeface="Söhne"/>
              </a:rPr>
              <a:t>One well-known anticipatory scheduler is the "Anticipatory I/O Scheduler" used in the Linux kernel. It was designed to reduce seek times on traditional spinning hard drives (HDDs) by reordering read and write requests intelligently. However, with the increasing popularity of solid-state drives (SSDs), which have no seek time, the relevance of anticipatory schedulers has diminished. SSDs have much faster random access times, making the seek optimization of traditional HDDs less critical.</a:t>
            </a:r>
          </a:p>
          <a:p>
            <a:pPr algn="l"/>
            <a:r>
              <a:rPr lang="en-US" altLang="zh-CN" b="0" i="0">
                <a:solidFill>
                  <a:srgbClr val="374151"/>
                </a:solidFill>
                <a:effectLst/>
                <a:latin typeface="Söhne"/>
              </a:rPr>
              <a:t>In modern computing environments, SSDs are more common, and different I/O scheduling algorithms, like the Completely Fair Queuing (CFQ) scheduler, are used to optimize I/O operations. These schedulers focus on efficiently handling the characteristics of SSDs rather than minimizing seek times.</a:t>
            </a:r>
          </a:p>
          <a:p>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112</a:t>
            </a:fld>
            <a:endParaRPr lang="en-US"/>
          </a:p>
        </p:txBody>
      </p:sp>
    </p:spTree>
    <p:extLst>
      <p:ext uri="{BB962C8B-B14F-4D97-AF65-F5344CB8AC3E}">
        <p14:creationId xmlns:p14="http://schemas.microsoft.com/office/powerpoint/2010/main" val="3805944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b="0"/>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5</a:t>
            </a:fld>
            <a:endParaRPr lang="en-US"/>
          </a:p>
        </p:txBody>
      </p:sp>
    </p:spTree>
    <p:extLst>
      <p:ext uri="{BB962C8B-B14F-4D97-AF65-F5344CB8AC3E}">
        <p14:creationId xmlns:p14="http://schemas.microsoft.com/office/powerpoint/2010/main" val="35014810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1" i="0">
                <a:effectLst/>
                <a:latin typeface="Söhne"/>
              </a:rPr>
              <a:t>GT/s</a:t>
            </a:r>
            <a:r>
              <a:rPr lang="zh-CN" altLang="en-US" b="1" i="0">
                <a:effectLst/>
                <a:latin typeface="Söhne"/>
              </a:rPr>
              <a:t>（</a:t>
            </a:r>
            <a:r>
              <a:rPr lang="en-US" altLang="zh-CN" b="1" i="0">
                <a:effectLst/>
                <a:latin typeface="Söhne"/>
              </a:rPr>
              <a:t>Giga-transfers per second</a:t>
            </a:r>
            <a:r>
              <a:rPr lang="zh-CN" altLang="en-US" b="1" i="0">
                <a:effectLst/>
                <a:latin typeface="Söhne"/>
              </a:rPr>
              <a:t>）</a:t>
            </a:r>
            <a:r>
              <a:rPr lang="zh-CN" altLang="en-US" b="0" i="0">
                <a:solidFill>
                  <a:srgbClr val="374151"/>
                </a:solidFill>
                <a:effectLst/>
                <a:latin typeface="Söhne"/>
              </a:rPr>
              <a:t>：这是一个单位，用于表示每秒传输的数据传输次数。它通常用于描述总线、信号传输或通信速度。</a:t>
            </a:r>
            <a:r>
              <a:rPr lang="en-US" altLang="zh-CN" b="0" i="0">
                <a:solidFill>
                  <a:srgbClr val="374151"/>
                </a:solidFill>
                <a:effectLst/>
                <a:latin typeface="Söhne"/>
              </a:rPr>
              <a:t>1 GT/s</a:t>
            </a:r>
            <a:r>
              <a:rPr lang="zh-CN" altLang="en-US" b="0" i="0">
                <a:solidFill>
                  <a:srgbClr val="374151"/>
                </a:solidFill>
                <a:effectLst/>
                <a:latin typeface="Söhne"/>
              </a:rPr>
              <a:t>等于每秒进行十亿次数据传输。这是一个纯粹的计数单位，不涉及传输的数据量大小。</a:t>
            </a:r>
            <a:endParaRPr lang="en-US" altLang="zh-CN" b="0" i="0">
              <a:solidFill>
                <a:srgbClr val="374151"/>
              </a:solidFill>
              <a:effectLst/>
              <a:latin typeface="Söhne"/>
            </a:endParaRPr>
          </a:p>
          <a:p>
            <a:r>
              <a:rPr lang="en-US" altLang="zh-CN" b="0" i="0">
                <a:solidFill>
                  <a:srgbClr val="374151"/>
                </a:solidFill>
                <a:effectLst/>
                <a:latin typeface="Söhne"/>
              </a:rPr>
              <a:t>GB/s</a:t>
            </a:r>
            <a:r>
              <a:rPr lang="zh-CN" altLang="en-US" b="0" i="0">
                <a:solidFill>
                  <a:srgbClr val="374151"/>
                </a:solidFill>
                <a:effectLst/>
                <a:latin typeface="Söhne"/>
              </a:rPr>
              <a:t>用于描述传输速度，表示每秒传输的数据量大小，通常以字节为单位。</a:t>
            </a:r>
            <a:endParaRPr lang="en-US" altLang="zh-CN" b="0" i="0">
              <a:solidFill>
                <a:srgbClr val="374151"/>
              </a:solidFill>
              <a:effectLst/>
              <a:latin typeface="Söhne"/>
            </a:endParaRPr>
          </a:p>
          <a:p>
            <a:endParaRPr lang="en-US" altLang="zh-CN" b="0" i="0">
              <a:solidFill>
                <a:srgbClr val="374151"/>
              </a:solidFill>
              <a:effectLst/>
              <a:latin typeface="Söhne"/>
            </a:endParaRPr>
          </a:p>
          <a:p>
            <a:r>
              <a:rPr lang="zh-CN" altLang="en-US" b="0" i="0">
                <a:solidFill>
                  <a:srgbClr val="374151"/>
                </a:solidFill>
                <a:effectLst/>
                <a:latin typeface="Söhne"/>
              </a:rPr>
              <a:t>通常，</a:t>
            </a:r>
            <a:r>
              <a:rPr lang="en-US" altLang="zh-CN" b="0" i="0">
                <a:solidFill>
                  <a:srgbClr val="374151"/>
                </a:solidFill>
                <a:effectLst/>
                <a:latin typeface="Söhne"/>
              </a:rPr>
              <a:t>GT/s</a:t>
            </a:r>
            <a:r>
              <a:rPr lang="zh-CN" altLang="en-US" b="0" i="0">
                <a:solidFill>
                  <a:srgbClr val="374151"/>
                </a:solidFill>
                <a:effectLst/>
                <a:latin typeface="Söhne"/>
              </a:rPr>
              <a:t>和</a:t>
            </a:r>
            <a:r>
              <a:rPr lang="en-US" altLang="zh-CN" b="0" i="0">
                <a:solidFill>
                  <a:srgbClr val="374151"/>
                </a:solidFill>
                <a:effectLst/>
                <a:latin typeface="Söhne"/>
              </a:rPr>
              <a:t>GB/s</a:t>
            </a:r>
            <a:r>
              <a:rPr lang="zh-CN" altLang="en-US" b="0" i="0">
                <a:solidFill>
                  <a:srgbClr val="374151"/>
                </a:solidFill>
                <a:effectLst/>
                <a:latin typeface="Söhne"/>
              </a:rPr>
              <a:t>之间的关系取决于传输的数据位宽度。如果你知道每次传输的位数和每秒的传输次数，你可以将其转化为</a:t>
            </a:r>
            <a:r>
              <a:rPr lang="en-US" altLang="zh-CN" b="0" i="0">
                <a:solidFill>
                  <a:srgbClr val="374151"/>
                </a:solidFill>
                <a:effectLst/>
                <a:latin typeface="Söhne"/>
              </a:rPr>
              <a:t>GB/s</a:t>
            </a:r>
            <a:r>
              <a:rPr lang="zh-CN" altLang="en-US" b="0" i="0">
                <a:solidFill>
                  <a:srgbClr val="374151"/>
                </a:solidFill>
                <a:effectLst/>
                <a:latin typeface="Söhne"/>
              </a:rPr>
              <a:t>，以便更容易理解数据传输速度的实际数据量。</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7</a:t>
            </a:fld>
            <a:endParaRPr lang="en-US"/>
          </a:p>
        </p:txBody>
      </p:sp>
    </p:spTree>
    <p:extLst>
      <p:ext uri="{BB962C8B-B14F-4D97-AF65-F5344CB8AC3E}">
        <p14:creationId xmlns:p14="http://schemas.microsoft.com/office/powerpoint/2010/main" val="142703503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Why: physics and cost</a:t>
            </a:r>
          </a:p>
          <a:p>
            <a:pPr marL="171450" indent="-171450">
              <a:buFont typeface="Arial" panose="020B0604020202020204" pitchFamily="34" charset="0"/>
              <a:buChar char="•"/>
            </a:pPr>
            <a:r>
              <a:rPr lang="zh-CN" altLang="en-US" b="0" i="0">
                <a:effectLst/>
                <a:latin typeface="Söhne"/>
              </a:rPr>
              <a:t>信号传输延迟</a:t>
            </a:r>
            <a:endParaRPr kumimoji="1" lang="en-US" altLang="zh-CN" b="0" i="0">
              <a:effectLst/>
              <a:latin typeface="Söhne"/>
            </a:endParaRPr>
          </a:p>
          <a:p>
            <a:pPr marL="171450" indent="-171450">
              <a:buFont typeface="Arial" panose="020B0604020202020204" pitchFamily="34" charset="0"/>
              <a:buChar char="•"/>
            </a:pPr>
            <a:r>
              <a:rPr lang="zh-CN" altLang="en-US" b="0" i="0">
                <a:effectLst/>
                <a:latin typeface="Söhne"/>
              </a:rPr>
              <a:t>信号衰减</a:t>
            </a:r>
            <a:endParaRPr kumimoji="1" lang="en-US" altLang="zh-CN" b="0" i="0">
              <a:effectLst/>
              <a:latin typeface="Söhne"/>
            </a:endParaRPr>
          </a:p>
          <a:p>
            <a:pPr marL="171450" indent="-171450">
              <a:buFont typeface="Arial" panose="020B0604020202020204" pitchFamily="34" charset="0"/>
              <a:buChar char="•"/>
            </a:pPr>
            <a:r>
              <a:rPr lang="zh-CN" altLang="en-US" b="0" i="0">
                <a:effectLst/>
                <a:latin typeface="Söhne"/>
              </a:rPr>
              <a:t>成本和复杂性</a:t>
            </a:r>
            <a:endParaRPr kumimoji="1" lang="en-US" altLang="zh-CN" b="0" i="0">
              <a:effectLst/>
              <a:latin typeface="Söhne"/>
            </a:endParaRPr>
          </a:p>
          <a:p>
            <a:pPr marL="171450" indent="-171450">
              <a:buFont typeface="Arial" panose="020B0604020202020204" pitchFamily="34" charset="0"/>
              <a:buChar char="•"/>
            </a:pPr>
            <a:r>
              <a:rPr lang="zh-CN" altLang="en-US" b="0" i="0">
                <a:effectLst/>
                <a:latin typeface="Söhne"/>
              </a:rPr>
              <a:t>电磁干扰和串扰</a:t>
            </a:r>
            <a:endParaRPr kumimoji="1" lang="zh-CN" altLang="en-US" b="0"/>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8</a:t>
            </a:fld>
            <a:endParaRPr lang="en-US"/>
          </a:p>
        </p:txBody>
      </p:sp>
    </p:spTree>
    <p:extLst>
      <p:ext uri="{BB962C8B-B14F-4D97-AF65-F5344CB8AC3E}">
        <p14:creationId xmlns:p14="http://schemas.microsoft.com/office/powerpoint/2010/main" val="15596895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dirty="0">
                <a:latin typeface="Menlo"/>
                <a:ea typeface="Menlo"/>
                <a:cs typeface="Menlo"/>
                <a:sym typeface="Menlo"/>
              </a:rPr>
              <a:t>spin=wait until device is not busy</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12</a:t>
            </a:fld>
            <a:endParaRPr lang="en-US"/>
          </a:p>
        </p:txBody>
      </p:sp>
    </p:spTree>
    <p:extLst>
      <p:ext uri="{BB962C8B-B14F-4D97-AF65-F5344CB8AC3E}">
        <p14:creationId xmlns:p14="http://schemas.microsoft.com/office/powerpoint/2010/main" val="12018353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altLang="zh-CN" sz="1800">
                <a:effectLst/>
                <a:latin typeface="URWPalladioL"/>
              </a:rPr>
              <a:t>The diagram also shows a </a:t>
            </a:r>
            <a:r>
              <a:rPr lang="en-US" altLang="zh-CN" sz="1800" b="1">
                <a:effectLst/>
                <a:latin typeface="URWPalladioL"/>
              </a:rPr>
              <a:t>raw interface </a:t>
            </a:r>
            <a:r>
              <a:rPr lang="en-US" altLang="zh-CN" sz="1800">
                <a:effectLst/>
                <a:latin typeface="URWPalladioL"/>
              </a:rPr>
              <a:t>to devices, which enables spe- cial applications (such as a </a:t>
            </a:r>
            <a:r>
              <a:rPr lang="en-US" altLang="zh-CN" sz="1800" b="1">
                <a:effectLst/>
                <a:latin typeface="URWPalladioL"/>
              </a:rPr>
              <a:t>file-system checker</a:t>
            </a:r>
            <a:r>
              <a:rPr lang="en-US" altLang="zh-CN" sz="1800">
                <a:effectLst/>
                <a:latin typeface="URWPalladioL"/>
              </a:rPr>
              <a:t>, described later [AD14], or a </a:t>
            </a:r>
            <a:r>
              <a:rPr lang="en-US" altLang="zh-CN" sz="1800" b="1">
                <a:effectLst/>
                <a:latin typeface="URWPalladioL"/>
              </a:rPr>
              <a:t>disk defragmentation </a:t>
            </a:r>
            <a:r>
              <a:rPr lang="en-US" altLang="zh-CN" sz="1800">
                <a:effectLst/>
                <a:latin typeface="URWPalladioL"/>
              </a:rPr>
              <a:t>tool) to directly read and write blocks without using the file abstraction. Most systems provide this type of interface to support these low-level storage management applications. </a:t>
            </a:r>
            <a:endParaRPr lang="en-US" altLang="zh-CN"/>
          </a:p>
          <a:p>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38</a:t>
            </a:fld>
            <a:endParaRPr lang="en-US"/>
          </a:p>
        </p:txBody>
      </p:sp>
    </p:spTree>
    <p:extLst>
      <p:ext uri="{BB962C8B-B14F-4D97-AF65-F5344CB8AC3E}">
        <p14:creationId xmlns:p14="http://schemas.microsoft.com/office/powerpoint/2010/main" val="40353143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5181600" y="6477000"/>
            <a:ext cx="3962400" cy="381000"/>
          </a:xfrm>
          <a:prstGeom prst="rect">
            <a:avLst/>
          </a:prstGeom>
          <a:ln/>
        </p:spPr>
        <p:txBody>
          <a:bodyPr/>
          <a:lstStyle/>
          <a:p>
            <a:fld id="{2BA4D65F-B2CF-E04C-B22C-06701901370B}" type="slidenum">
              <a:rPr lang="en-US" altLang="en-US"/>
              <a:pPr/>
              <a:t>53</a:t>
            </a:fld>
            <a:endParaRPr lang="en-US" altLang="en-US"/>
          </a:p>
        </p:txBody>
      </p:sp>
      <p:sp>
        <p:nvSpPr>
          <p:cNvPr id="363522" name="Rectangle 2"/>
          <p:cNvSpPr>
            <a:spLocks noGrp="1" noRot="1" noChangeAspect="1" noChangeArrowheads="1" noTextEdit="1"/>
          </p:cNvSpPr>
          <p:nvPr>
            <p:ph type="sldImg"/>
          </p:nvPr>
        </p:nvSpPr>
        <p:spPr>
          <a:ln/>
        </p:spPr>
      </p:sp>
      <p:sp>
        <p:nvSpPr>
          <p:cNvPr id="363523"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465983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xfrm>
            <a:off x="5181600" y="6477000"/>
            <a:ext cx="3962400" cy="381000"/>
          </a:xfrm>
          <a:prstGeom prst="rect">
            <a:avLst/>
          </a:prstGeom>
          <a:ln/>
        </p:spPr>
        <p:txBody>
          <a:bodyPr/>
          <a:lstStyle/>
          <a:p>
            <a:fld id="{F4D67AE6-1E8A-404E-A850-485DF967BFF4}" type="slidenum">
              <a:rPr lang="en-US" altLang="en-US"/>
              <a:pPr/>
              <a:t>56</a:t>
            </a:fld>
            <a:endParaRPr lang="en-US" altLang="en-US"/>
          </a:p>
        </p:txBody>
      </p:sp>
      <p:sp>
        <p:nvSpPr>
          <p:cNvPr id="367618" name="Rectangle 2"/>
          <p:cNvSpPr>
            <a:spLocks noGrp="1" noRot="1" noChangeAspect="1" noChangeArrowheads="1" noTextEdit="1"/>
          </p:cNvSpPr>
          <p:nvPr>
            <p:ph type="sldImg"/>
          </p:nvPr>
        </p:nvSpPr>
        <p:spPr>
          <a:ln/>
        </p:spPr>
      </p:sp>
      <p:sp>
        <p:nvSpPr>
          <p:cNvPr id="367619" name="Rectangle 3"/>
          <p:cNvSpPr>
            <a:spLocks noGrp="1" noChangeArrowheads="1"/>
          </p:cNvSpPr>
          <p:nvPr>
            <p:ph type="body" idx="1"/>
          </p:nvPr>
        </p:nvSpPr>
        <p:spPr/>
        <p:txBody>
          <a:bodyPr/>
          <a:lstStyle/>
          <a:p>
            <a:endParaRPr lang="en-US" altLang="en-US"/>
          </a:p>
        </p:txBody>
      </p:sp>
    </p:spTree>
    <p:extLst>
      <p:ext uri="{BB962C8B-B14F-4D97-AF65-F5344CB8AC3E}">
        <p14:creationId xmlns:p14="http://schemas.microsoft.com/office/powerpoint/2010/main" val="1788196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a:t>Seek what?=Seek Track(</a:t>
            </a:r>
            <a:r>
              <a:rPr kumimoji="1" lang="zh-CN" altLang="en-US"/>
              <a:t>寻道</a:t>
            </a:r>
            <a:r>
              <a:rPr kumimoji="1" lang="en-US" altLang="zh-CN"/>
              <a:t>)</a:t>
            </a:r>
          </a:p>
          <a:p>
            <a:r>
              <a:rPr kumimoji="1" lang="en-US" altLang="zh-CN"/>
              <a:t>P467: Compute the “Average”Seek</a:t>
            </a:r>
            <a:endParaRPr kumimoji="1" lang="zh-CN" altLang="en-US"/>
          </a:p>
        </p:txBody>
      </p:sp>
      <p:sp>
        <p:nvSpPr>
          <p:cNvPr id="4" name="灯片编号占位符 3"/>
          <p:cNvSpPr>
            <a:spLocks noGrp="1"/>
          </p:cNvSpPr>
          <p:nvPr>
            <p:ph type="sldNum" sz="quarter" idx="5"/>
          </p:nvPr>
        </p:nvSpPr>
        <p:spPr/>
        <p:txBody>
          <a:bodyPr/>
          <a:lstStyle/>
          <a:p>
            <a:pPr>
              <a:defRPr/>
            </a:pPr>
            <a:fld id="{40F64717-A5A5-4C4E-9291-2F18B7410B06}" type="slidenum">
              <a:rPr lang="en-US"/>
              <a:pPr>
                <a:defRPr/>
              </a:pPr>
              <a:t>72</a:t>
            </a:fld>
            <a:endParaRPr lang="en-US"/>
          </a:p>
        </p:txBody>
      </p:sp>
    </p:spTree>
    <p:extLst>
      <p:ext uri="{BB962C8B-B14F-4D97-AF65-F5344CB8AC3E}">
        <p14:creationId xmlns:p14="http://schemas.microsoft.com/office/powerpoint/2010/main" val="3814948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8012"/>
            <a:ext cx="7772400" cy="1470025"/>
          </a:xfrm>
        </p:spPr>
        <p:txBody>
          <a:bodyPr/>
          <a:lstStyle>
            <a:lvl1pPr>
              <a:defRPr>
                <a:latin typeface="Calibri" pitchFamily="34" charset="0"/>
              </a:defRPr>
            </a:lvl1pPr>
          </a:lstStyle>
          <a:p>
            <a:r>
              <a:rPr lang="en-US"/>
              <a:t>Click to edit Master title style</a:t>
            </a:r>
            <a:endParaRPr lang="en-US" dirty="0"/>
          </a:p>
        </p:txBody>
      </p:sp>
      <p:sp>
        <p:nvSpPr>
          <p:cNvPr id="3" name="Subtitle 2"/>
          <p:cNvSpPr>
            <a:spLocks noGrp="1"/>
          </p:cNvSpPr>
          <p:nvPr>
            <p:ph type="subTitle" idx="1"/>
          </p:nvPr>
        </p:nvSpPr>
        <p:spPr>
          <a:xfrm>
            <a:off x="685800" y="3886200"/>
            <a:ext cx="7677492" cy="1752600"/>
          </a:xfrm>
        </p:spPr>
        <p:txBody>
          <a:bodyPr/>
          <a:lstStyle>
            <a:lvl1pPr marL="0" indent="0" algn="l">
              <a:buNone/>
              <a:defRPr sz="2000" b="0">
                <a:latin typeface="Calibri" pitchFamily="34" charset="0"/>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958013" y="228600"/>
            <a:ext cx="2185987" cy="6105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96875" y="228600"/>
            <a:ext cx="6408738" cy="6105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396875" y="228600"/>
            <a:ext cx="8747125" cy="762000"/>
          </a:xfrm>
        </p:spPr>
        <p:txBody>
          <a:bodyPr/>
          <a:lstStyle/>
          <a:p>
            <a:r>
              <a:rPr lang="en-US"/>
              <a:t>Click to edit Master title style</a:t>
            </a:r>
          </a:p>
        </p:txBody>
      </p:sp>
      <p:sp>
        <p:nvSpPr>
          <p:cNvPr id="3" name="Content Placeholder 2"/>
          <p:cNvSpPr>
            <a:spLocks noGrp="1"/>
          </p:cNvSpPr>
          <p:nvPr>
            <p:ph sz="half" idx="1"/>
          </p:nvPr>
        </p:nvSpPr>
        <p:spPr>
          <a:xfrm>
            <a:off x="638175" y="1362075"/>
            <a:ext cx="3871913" cy="4972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62488" y="1362075"/>
            <a:ext cx="3871912" cy="2409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62488" y="3924300"/>
            <a:ext cx="3871912" cy="24098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6875" y="228600"/>
            <a:ext cx="8747125" cy="762000"/>
          </a:xfrm>
        </p:spPr>
        <p:txBody>
          <a:bodyPr/>
          <a:lstStyle/>
          <a:p>
            <a:r>
              <a:rPr lang="en-US"/>
              <a:t>Click to edit Master title style</a:t>
            </a:r>
          </a:p>
        </p:txBody>
      </p:sp>
      <p:sp>
        <p:nvSpPr>
          <p:cNvPr id="3" name="Text Placeholder 2"/>
          <p:cNvSpPr>
            <a:spLocks noGrp="1"/>
          </p:cNvSpPr>
          <p:nvPr>
            <p:ph type="body" sz="half" idx="1"/>
          </p:nvPr>
        </p:nvSpPr>
        <p:spPr>
          <a:xfrm>
            <a:off x="638175" y="1362075"/>
            <a:ext cx="3871913" cy="4972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2488" y="1362075"/>
            <a:ext cx="3871912" cy="497205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19" name="Shape 19"/>
          <p:cNvSpPr>
            <a:spLocks noGrp="1"/>
          </p:cNvSpPr>
          <p:nvPr>
            <p:ph type="title"/>
          </p:nvPr>
        </p:nvSpPr>
        <p:spPr>
          <a:prstGeom prst="rect">
            <a:avLst/>
          </a:prstGeom>
        </p:spPr>
        <p:txBody>
          <a:bodyPr/>
          <a:lstStyle/>
          <a:p>
            <a:pPr lvl="0">
              <a:defRPr sz="1800">
                <a:solidFill>
                  <a:srgbClr val="000000"/>
                </a:solidFill>
              </a:defRPr>
            </a:pPr>
            <a:r>
              <a:rPr sz="5625">
                <a:solidFill>
                  <a:srgbClr val="FFFFFF"/>
                </a:solidFill>
              </a:rPr>
              <a:t>Title Text</a:t>
            </a:r>
          </a:p>
        </p:txBody>
      </p:sp>
      <p:sp>
        <p:nvSpPr>
          <p:cNvPr id="20" name="Shape 20"/>
          <p:cNvSpPr>
            <a:spLocks noGrp="1"/>
          </p:cNvSpPr>
          <p:nvPr>
            <p:ph type="body" idx="1"/>
          </p:nvPr>
        </p:nvSpPr>
        <p:spPr>
          <a:prstGeom prst="rect">
            <a:avLst/>
          </a:prstGeom>
        </p:spPr>
        <p:txBody>
          <a:bodyPr/>
          <a:lstStyle/>
          <a:p>
            <a:pPr lvl="0">
              <a:defRPr sz="1800">
                <a:solidFill>
                  <a:srgbClr val="000000"/>
                </a:solidFill>
              </a:defRPr>
            </a:pPr>
            <a:r>
              <a:rPr sz="2672">
                <a:solidFill>
                  <a:srgbClr val="FFFFFF"/>
                </a:solidFill>
              </a:rPr>
              <a:t>Body Level One</a:t>
            </a:r>
          </a:p>
          <a:p>
            <a:pPr lvl="1">
              <a:defRPr sz="1800">
                <a:solidFill>
                  <a:srgbClr val="000000"/>
                </a:solidFill>
              </a:defRPr>
            </a:pPr>
            <a:r>
              <a:rPr sz="2672">
                <a:solidFill>
                  <a:srgbClr val="FFFFFF"/>
                </a:solidFill>
              </a:rPr>
              <a:t>Body Level Two</a:t>
            </a:r>
          </a:p>
          <a:p>
            <a:pPr lvl="2">
              <a:defRPr sz="1800">
                <a:solidFill>
                  <a:srgbClr val="000000"/>
                </a:solidFill>
              </a:defRPr>
            </a:pPr>
            <a:r>
              <a:rPr sz="2672">
                <a:solidFill>
                  <a:srgbClr val="FFFFFF"/>
                </a:solidFill>
              </a:rPr>
              <a:t>Body Level Three</a:t>
            </a:r>
          </a:p>
          <a:p>
            <a:pPr lvl="3">
              <a:defRPr sz="1800">
                <a:solidFill>
                  <a:srgbClr val="000000"/>
                </a:solidFill>
              </a:defRPr>
            </a:pPr>
            <a:r>
              <a:rPr sz="2672">
                <a:solidFill>
                  <a:srgbClr val="FFFFFF"/>
                </a:solidFill>
              </a:rPr>
              <a:t>Body Level Four</a:t>
            </a:r>
          </a:p>
          <a:p>
            <a:pPr lvl="4">
              <a:defRPr sz="1800">
                <a:solidFill>
                  <a:srgbClr val="000000"/>
                </a:solidFill>
              </a:defRPr>
            </a:pPr>
            <a:r>
              <a:rPr sz="2672">
                <a:solidFill>
                  <a:srgbClr val="FFFFFF"/>
                </a:solidFill>
              </a:rPr>
              <a:t>Body Level Five</a:t>
            </a:r>
          </a:p>
        </p:txBody>
      </p:sp>
    </p:spTree>
    <p:extLst>
      <p:ext uri="{BB962C8B-B14F-4D97-AF65-F5344CB8AC3E}">
        <p14:creationId xmlns:p14="http://schemas.microsoft.com/office/powerpoint/2010/main" val="1432718701"/>
      </p:ext>
    </p:extLst>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93726" y="142875"/>
            <a:ext cx="7592093" cy="762000"/>
          </a:xfrm>
        </p:spPr>
        <p:txBody>
          <a:bodyPr/>
          <a:lstStyle/>
          <a:p>
            <a:r>
              <a:rPr lang="en-US"/>
              <a:t>Click to edit Master title style</a:t>
            </a:r>
            <a:endParaRPr lang="en-US" dirty="0"/>
          </a:p>
        </p:txBody>
      </p:sp>
      <p:sp>
        <p:nvSpPr>
          <p:cNvPr id="3" name="Content Placeholder 2"/>
          <p:cNvSpPr>
            <a:spLocks noGrp="1"/>
          </p:cNvSpPr>
          <p:nvPr>
            <p:ph idx="1"/>
          </p:nvPr>
        </p:nvSpPr>
        <p:spPr>
          <a:xfrm>
            <a:off x="396875" y="1066800"/>
            <a:ext cx="7896225" cy="5267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38175" y="1362075"/>
            <a:ext cx="3871913" cy="4972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2488" y="1362075"/>
            <a:ext cx="3871912" cy="49720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57762" y="445070"/>
            <a:ext cx="7591425" cy="762000"/>
          </a:xfrm>
        </p:spPr>
        <p:txBody>
          <a:bodyPr/>
          <a:lstStyle/>
          <a:p>
            <a:r>
              <a:rPr lang="en-US"/>
              <a:t>Click to edit Master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Click icon to add picture</a:t>
            </a:r>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bwMode="auto">
          <a:xfrm>
            <a:off x="374090" y="371182"/>
            <a:ext cx="7591425"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8195" name="Rectangle 3"/>
          <p:cNvSpPr>
            <a:spLocks noGrp="1" noChangeArrowheads="1"/>
          </p:cNvSpPr>
          <p:nvPr>
            <p:ph type="body" idx="1"/>
          </p:nvPr>
        </p:nvSpPr>
        <p:spPr bwMode="auto">
          <a:xfrm>
            <a:off x="396875" y="1362075"/>
            <a:ext cx="7896225" cy="497205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Text Box 5"/>
          <p:cNvSpPr txBox="1">
            <a:spLocks noChangeArrowheads="1"/>
          </p:cNvSpPr>
          <p:nvPr/>
        </p:nvSpPr>
        <p:spPr bwMode="auto">
          <a:xfrm>
            <a:off x="7897813" y="-26988"/>
            <a:ext cx="1309687" cy="277813"/>
          </a:xfrm>
          <a:prstGeom prst="rect">
            <a:avLst/>
          </a:prstGeom>
          <a:noFill/>
          <a:ln w="25400">
            <a:noFill/>
            <a:miter lim="800000"/>
            <a:headEnd/>
            <a:tailEnd/>
          </a:ln>
          <a:effectLst/>
        </p:spPr>
        <p:txBody>
          <a:bodyPr>
            <a:spAutoFit/>
          </a:bodyPr>
          <a:lstStyle/>
          <a:p>
            <a:pPr>
              <a:defRPr/>
            </a:pPr>
            <a:r>
              <a:rPr lang="en-US" sz="1200" dirty="0">
                <a:solidFill>
                  <a:schemeClr val="bg1"/>
                </a:solidFill>
                <a:latin typeface="Times New Roman" pitchFamily="18" charset="0"/>
              </a:rPr>
              <a:t>Carnegie Mellon</a:t>
            </a:r>
          </a:p>
        </p:txBody>
      </p:sp>
      <p:sp>
        <p:nvSpPr>
          <p:cNvPr id="6" name="Rectangle 5"/>
          <p:cNvSpPr/>
          <p:nvPr userDrawn="1"/>
        </p:nvSpPr>
        <p:spPr>
          <a:xfrm>
            <a:off x="8830843" y="6611779"/>
            <a:ext cx="338554" cy="246221"/>
          </a:xfrm>
          <a:prstGeom prst="rect">
            <a:avLst/>
          </a:prstGeom>
        </p:spPr>
        <p:txBody>
          <a:bodyPr wrap="none">
            <a:spAutoFit/>
          </a:bodyPr>
          <a:lstStyle/>
          <a:p>
            <a:fld id="{F5551B27-49BC-4291-80C6-707CDCF1D651}" type="slidenum">
              <a:rPr kumimoji="0" lang="en-US" sz="10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itchFamily="-96" charset="-128"/>
                <a:cs typeface="ＭＳ Ｐゴシック" pitchFamily="-96" charset="-128"/>
              </a:rPr>
              <a:pPr/>
              <a:t>‹#›</a:t>
            </a:fld>
            <a:endParaRPr lang="en-US" sz="1000" dirty="0">
              <a:latin typeface="Calibri" panose="020F0502020204030204" pitchFamily="34" charset="0"/>
            </a:endParaRPr>
          </a:p>
        </p:txBody>
      </p:sp>
    </p:spTree>
  </p:cSld>
  <p:clrMap bg1="lt1" tx1="dk1" bg2="lt2" tx2="dk2" accent1="accent1" accent2="accent2" accent3="accent3" accent4="accent4" accent5="accent5" accent6="accent6" hlink="hlink" folHlink="folHlink"/>
  <p:sldLayoutIdLst>
    <p:sldLayoutId id="2147483661" r:id="rId1"/>
    <p:sldLayoutId id="2147483660" r:id="rId2"/>
    <p:sldLayoutId id="2147483659" r:id="rId3"/>
    <p:sldLayoutId id="2147483658" r:id="rId4"/>
    <p:sldLayoutId id="2147483657" r:id="rId5"/>
    <p:sldLayoutId id="2147483656" r:id="rId6"/>
    <p:sldLayoutId id="2147483655" r:id="rId7"/>
    <p:sldLayoutId id="2147483654" r:id="rId8"/>
    <p:sldLayoutId id="2147483653" r:id="rId9"/>
    <p:sldLayoutId id="2147483652" r:id="rId10"/>
    <p:sldLayoutId id="2147483651" r:id="rId11"/>
    <p:sldLayoutId id="2147483650" r:id="rId12"/>
    <p:sldLayoutId id="2147483649" r:id="rId13"/>
    <p:sldLayoutId id="2147483662" r:id="rId14"/>
  </p:sldLayoutIdLst>
  <p:hf sldNum="0" hdr="0" ftr="0" dt="0"/>
  <p:txStyles>
    <p:titleStyle>
      <a:lvl1pPr marL="119063" indent="-119063" algn="l" rtl="0" eaLnBrk="1" fontAlgn="base" hangingPunct="1">
        <a:spcBef>
          <a:spcPct val="0"/>
        </a:spcBef>
        <a:spcAft>
          <a:spcPct val="0"/>
        </a:spcAft>
        <a:defRPr sz="360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p:titleStyle>
    <p:bodyStyle>
      <a:lvl1pPr marL="342900" indent="-342900" algn="l" rtl="0" eaLnBrk="1" fontAlgn="base" hangingPunct="1">
        <a:spcBef>
          <a:spcPct val="20000"/>
        </a:spcBef>
        <a:spcAft>
          <a:spcPct val="0"/>
        </a:spcAft>
        <a:buClr>
          <a:srgbClr val="0070C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0070C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0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0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6" Type="http://schemas.openxmlformats.org/officeDocument/2006/relationships/hyperlink" Target="https://en.wikipedia.org/wiki/Compute_Express_Link" TargetMode="External"/><Relationship Id="rId5" Type="http://schemas.openxmlformats.org/officeDocument/2006/relationships/hyperlink" Target="https://en.wikipedia.org/wiki/PCI_Express" TargetMode="External"/><Relationship Id="rId4" Type="http://schemas.openxmlformats.org/officeDocument/2006/relationships/hyperlink" Target="https://en.wikipedia.org/wiki/Direct_Media_Interface" TargetMode="Externa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p:cNvSpPr>
            <a:spLocks noGrp="1" noChangeArrowheads="1"/>
          </p:cNvSpPr>
          <p:nvPr>
            <p:ph type="ctrTitle"/>
          </p:nvPr>
        </p:nvSpPr>
        <p:spPr>
          <a:xfrm>
            <a:off x="685800" y="2057400"/>
            <a:ext cx="7772400" cy="1143000"/>
          </a:xfrm>
        </p:spPr>
        <p:txBody>
          <a:bodyPr/>
          <a:lstStyle/>
          <a:p>
            <a:pPr algn="ctr"/>
            <a:r>
              <a:rPr lang="en-US" dirty="0"/>
              <a:t>Persistence: I/O devices</a:t>
            </a:r>
          </a:p>
        </p:txBody>
      </p:sp>
      <p:sp>
        <p:nvSpPr>
          <p:cNvPr id="2051" name="Rectangle 3"/>
          <p:cNvSpPr>
            <a:spLocks noGrp="1" noChangeArrowheads="1"/>
          </p:cNvSpPr>
          <p:nvPr>
            <p:ph type="subTitle" idx="1"/>
          </p:nvPr>
        </p:nvSpPr>
        <p:spPr>
          <a:xfrm>
            <a:off x="381000" y="3571874"/>
            <a:ext cx="8458200" cy="2600325"/>
          </a:xfrm>
        </p:spPr>
        <p:txBody>
          <a:bodyPr/>
          <a:lstStyle/>
          <a:p>
            <a:pPr marL="609569" indent="-609569"/>
            <a:r>
              <a:rPr lang="en-US" b="1" dirty="0"/>
              <a:t>Questions answered in this lecture:</a:t>
            </a:r>
          </a:p>
          <a:p>
            <a:pPr marL="609569" indent="-609569"/>
            <a:r>
              <a:rPr lang="en-US" sz="1969" dirty="0">
                <a:ea typeface="Helvetica"/>
                <a:cs typeface="Helvetica"/>
                <a:sym typeface="Helvetica"/>
              </a:rPr>
              <a:t>How does the OS </a:t>
            </a:r>
            <a:r>
              <a:rPr lang="en-US" sz="1969" b="1" dirty="0">
                <a:ea typeface="Helvetica"/>
                <a:cs typeface="Helvetica"/>
                <a:sym typeface="Helvetica"/>
              </a:rPr>
              <a:t>interact </a:t>
            </a:r>
            <a:r>
              <a:rPr lang="en-US" sz="1969" dirty="0">
                <a:ea typeface="Helvetica"/>
                <a:cs typeface="Helvetica"/>
                <a:sym typeface="Helvetica"/>
              </a:rPr>
              <a:t>with I/O devices (check status, send </a:t>
            </a:r>
            <a:r>
              <a:rPr lang="en-US" sz="1969" dirty="0" err="1">
                <a:ea typeface="Helvetica"/>
                <a:cs typeface="Helvetica"/>
                <a:sym typeface="Helvetica"/>
              </a:rPr>
              <a:t>data+control</a:t>
            </a:r>
            <a:r>
              <a:rPr lang="en-US" sz="1969" dirty="0">
                <a:ea typeface="Helvetica"/>
                <a:cs typeface="Helvetica"/>
                <a:sym typeface="Helvetica"/>
              </a:rPr>
              <a:t>)?</a:t>
            </a:r>
          </a:p>
          <a:p>
            <a:pPr marL="609569" indent="-609569"/>
            <a:r>
              <a:rPr lang="en-US" sz="1969" dirty="0">
                <a:ea typeface="Helvetica"/>
                <a:cs typeface="Helvetica"/>
                <a:sym typeface="Helvetica"/>
              </a:rPr>
              <a:t>What is a </a:t>
            </a:r>
            <a:r>
              <a:rPr lang="en-US" sz="1969" b="1" dirty="0">
                <a:ea typeface="Helvetica"/>
                <a:cs typeface="Helvetica"/>
                <a:sym typeface="Helvetica"/>
              </a:rPr>
              <a:t>device driver</a:t>
            </a:r>
            <a:r>
              <a:rPr lang="en-US" sz="1969" dirty="0">
                <a:ea typeface="Helvetica"/>
                <a:cs typeface="Helvetica"/>
                <a:sym typeface="Helvetica"/>
              </a:rPr>
              <a:t>?</a:t>
            </a:r>
            <a:endParaRPr lang="en-US" dirty="0">
              <a:sym typeface="Helvetica"/>
            </a:endParaRPr>
          </a:p>
          <a:p>
            <a:pPr marL="609569" indent="-609569"/>
            <a:r>
              <a:rPr lang="en-US" sz="1969" dirty="0">
                <a:sym typeface="Helvetica"/>
              </a:rPr>
              <a:t>What are the components of a </a:t>
            </a:r>
            <a:r>
              <a:rPr lang="en-US" sz="1969" b="1" dirty="0">
                <a:sym typeface="Helvetica"/>
              </a:rPr>
              <a:t>hard disk drive</a:t>
            </a:r>
            <a:r>
              <a:rPr lang="en-US" sz="1969" dirty="0">
                <a:sym typeface="Helvetica"/>
              </a:rPr>
              <a:t>?</a:t>
            </a:r>
          </a:p>
          <a:p>
            <a:pPr marL="609569" indent="-609569"/>
            <a:r>
              <a:rPr lang="en-US" sz="1969" dirty="0">
                <a:sym typeface="Helvetica"/>
              </a:rPr>
              <a:t>How can you calculate </a:t>
            </a:r>
            <a:r>
              <a:rPr lang="en-US" sz="1969" b="1" dirty="0">
                <a:sym typeface="Helvetica"/>
              </a:rPr>
              <a:t>sequential</a:t>
            </a:r>
            <a:r>
              <a:rPr lang="en-US" sz="1969" dirty="0">
                <a:sym typeface="Helvetica"/>
              </a:rPr>
              <a:t> and </a:t>
            </a:r>
            <a:r>
              <a:rPr lang="en-US" sz="1969" b="1" dirty="0">
                <a:sym typeface="Helvetica"/>
              </a:rPr>
              <a:t>random throughput </a:t>
            </a:r>
            <a:r>
              <a:rPr lang="en-US" sz="1969" dirty="0">
                <a:sym typeface="Helvetica"/>
              </a:rPr>
              <a:t>of a disk?</a:t>
            </a:r>
          </a:p>
          <a:p>
            <a:pPr marL="609569" indent="-609569"/>
            <a:r>
              <a:rPr lang="en-US" sz="1969" dirty="0">
                <a:sym typeface="Helvetica"/>
              </a:rPr>
              <a:t>What algorithms are used to </a:t>
            </a:r>
            <a:r>
              <a:rPr lang="en-US" sz="1969" b="1" dirty="0">
                <a:sym typeface="Helvetica"/>
              </a:rPr>
              <a:t>schedule I/O </a:t>
            </a:r>
            <a:r>
              <a:rPr lang="en-US" sz="1969" dirty="0">
                <a:sym typeface="Helvetica"/>
              </a:rPr>
              <a:t>requests?</a:t>
            </a:r>
            <a:endParaRPr lang="en-US" sz="1969" dirty="0"/>
          </a:p>
        </p:txBody>
      </p:sp>
    </p:spTree>
    <p:extLst>
      <p:ext uri="{BB962C8B-B14F-4D97-AF65-F5344CB8AC3E}">
        <p14:creationId xmlns:p14="http://schemas.microsoft.com/office/powerpoint/2010/main" val="370109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a:solidFill>
                  <a:srgbClr val="000000"/>
                </a:solidFill>
              </a:rPr>
              <a:t>Canonical Device</a:t>
            </a:r>
          </a:p>
        </p:txBody>
      </p:sp>
      <p:sp>
        <p:nvSpPr>
          <p:cNvPr id="159" name="Shape 159"/>
          <p:cNvSpPr/>
          <p:nvPr/>
        </p:nvSpPr>
        <p:spPr>
          <a:xfrm>
            <a:off x="2341004" y="2528827"/>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dirty="0">
              <a:solidFill>
                <a:schemeClr val="bg1"/>
              </a:solidFill>
            </a:endParaRPr>
          </a:p>
        </p:txBody>
      </p:sp>
      <p:sp>
        <p:nvSpPr>
          <p:cNvPr id="160" name="Shape 160"/>
          <p:cNvSpPr/>
          <p:nvPr/>
        </p:nvSpPr>
        <p:spPr>
          <a:xfrm>
            <a:off x="2698192"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161" name="Shape 161"/>
          <p:cNvSpPr/>
          <p:nvPr/>
        </p:nvSpPr>
        <p:spPr>
          <a:xfrm>
            <a:off x="3794867" y="2524777"/>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162" name="Shape 162"/>
          <p:cNvSpPr/>
          <p:nvPr/>
        </p:nvSpPr>
        <p:spPr>
          <a:xfrm>
            <a:off x="5517191"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163" name="Shape 163"/>
          <p:cNvSpPr/>
          <p:nvPr/>
        </p:nvSpPr>
        <p:spPr>
          <a:xfrm>
            <a:off x="-13709" y="2545383"/>
            <a:ext cx="227305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1" algn="r">
              <a:defRPr sz="1800">
                <a:solidFill>
                  <a:srgbClr val="000000"/>
                </a:solidFill>
              </a:defRPr>
            </a:pPr>
            <a:r>
              <a:rPr sz="1969" b="0" dirty="0">
                <a:solidFill>
                  <a:srgbClr val="000000"/>
                </a:solidFill>
                <a:latin typeface="Calibri" panose="020F0502020204030204" pitchFamily="34" charset="0"/>
              </a:rPr>
              <a:t>Device Registers:</a:t>
            </a:r>
          </a:p>
        </p:txBody>
      </p:sp>
      <p:sp>
        <p:nvSpPr>
          <p:cNvPr id="164" name="Shape 164"/>
          <p:cNvSpPr/>
          <p:nvPr/>
        </p:nvSpPr>
        <p:spPr>
          <a:xfrm>
            <a:off x="2758057" y="2230117"/>
            <a:ext cx="3627886"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65" name="Shape 165"/>
          <p:cNvSpPr/>
          <p:nvPr/>
        </p:nvSpPr>
        <p:spPr>
          <a:xfrm flipH="1">
            <a:off x="2694443"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66" name="Shape 166"/>
          <p:cNvSpPr/>
          <p:nvPr/>
        </p:nvSpPr>
        <p:spPr>
          <a:xfrm>
            <a:off x="6391334"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67" name="Shape 167"/>
          <p:cNvSpPr/>
          <p:nvPr/>
        </p:nvSpPr>
        <p:spPr>
          <a:xfrm>
            <a:off x="3165396" y="1840797"/>
            <a:ext cx="2604432"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a:solidFill>
                  <a:srgbClr val="FF2600"/>
                </a:solidFill>
              </a:defRPr>
            </a:lvl1pPr>
          </a:lstStyle>
          <a:p>
            <a:pPr lvl="0">
              <a:defRPr sz="1800">
                <a:solidFill>
                  <a:srgbClr val="000000"/>
                </a:solidFill>
              </a:defRPr>
            </a:pPr>
            <a:r>
              <a:rPr sz="1969" b="0" dirty="0">
                <a:latin typeface="Calibri" panose="020F0502020204030204" pitchFamily="34" charset="0"/>
              </a:rPr>
              <a:t>OS reads/writes to these</a:t>
            </a:r>
          </a:p>
        </p:txBody>
      </p:sp>
      <p:sp>
        <p:nvSpPr>
          <p:cNvPr id="168" name="Shape 168"/>
          <p:cNvSpPr/>
          <p:nvPr/>
        </p:nvSpPr>
        <p:spPr>
          <a:xfrm>
            <a:off x="-39101" y="3438352"/>
            <a:ext cx="2298451"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1" algn="r">
              <a:defRPr sz="1800">
                <a:solidFill>
                  <a:srgbClr val="000000"/>
                </a:solidFill>
              </a:defRPr>
            </a:pPr>
            <a:r>
              <a:rPr sz="1969" b="0" dirty="0">
                <a:solidFill>
                  <a:srgbClr val="000000"/>
                </a:solidFill>
                <a:latin typeface="Calibri" panose="020F0502020204030204" pitchFamily="34" charset="0"/>
              </a:rPr>
              <a:t>Hidden Internals:</a:t>
            </a:r>
          </a:p>
        </p:txBody>
      </p:sp>
      <p:sp>
        <p:nvSpPr>
          <p:cNvPr id="169" name="Shape 169"/>
          <p:cNvSpPr/>
          <p:nvPr/>
        </p:nvSpPr>
        <p:spPr>
          <a:xfrm>
            <a:off x="2346148" y="3098602"/>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170" name="Shape 170"/>
          <p:cNvSpPr/>
          <p:nvPr/>
        </p:nvSpPr>
        <p:spPr>
          <a:xfrm>
            <a:off x="4290715" y="3395135"/>
            <a:ext cx="52418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chemeClr val="bg1"/>
                </a:solidFill>
                <a:latin typeface="Calibri" panose="020F0502020204030204" pitchFamily="34" charset="0"/>
              </a:rPr>
              <a:t>???</a:t>
            </a:r>
          </a:p>
        </p:txBody>
      </p:sp>
    </p:spTree>
  </p:cSld>
  <p:clrMapOvr>
    <a:masterClrMapping/>
  </p:clrMapOvr>
  <p:transition/>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2" name="Shape 185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Drive Cache</a:t>
            </a:r>
          </a:p>
        </p:txBody>
      </p:sp>
      <p:sp>
        <p:nvSpPr>
          <p:cNvPr id="1853" name="Shape 1853"/>
          <p:cNvSpPr>
            <a:spLocks noGrp="1"/>
          </p:cNvSpPr>
          <p:nvPr>
            <p:ph type="body" idx="4294967295"/>
          </p:nvPr>
        </p:nvSpPr>
        <p:spPr>
          <a:xfrm>
            <a:off x="204272" y="1553199"/>
            <a:ext cx="8322851" cy="5060900"/>
          </a:xfrm>
          <a:prstGeom prst="rect">
            <a:avLst/>
          </a:prstGeom>
        </p:spPr>
        <p:txBody>
          <a:bodyPr>
            <a:normAutofit/>
          </a:bodyPr>
          <a:lstStyle/>
          <a:p>
            <a:pPr>
              <a:defRPr sz="1800">
                <a:solidFill>
                  <a:srgbClr val="000000"/>
                </a:solidFill>
              </a:defRPr>
            </a:pPr>
            <a:r>
              <a:rPr sz="2672" dirty="0"/>
              <a:t>Drives may cache both reads and writes.</a:t>
            </a:r>
            <a:endParaRPr lang="en-US" sz="2672" dirty="0"/>
          </a:p>
          <a:p>
            <a:pPr marL="0" indent="0">
              <a:buNone/>
              <a:defRPr sz="1800">
                <a:solidFill>
                  <a:srgbClr val="000000"/>
                </a:solidFill>
              </a:defRPr>
            </a:pPr>
            <a:endParaRPr lang="en-US" sz="2672" dirty="0"/>
          </a:p>
          <a:p>
            <a:pPr>
              <a:defRPr sz="1800">
                <a:solidFill>
                  <a:srgbClr val="000000"/>
                </a:solidFill>
              </a:defRPr>
            </a:pPr>
            <a:endParaRPr sz="2672" dirty="0"/>
          </a:p>
          <a:p>
            <a:pPr>
              <a:defRPr sz="1800">
                <a:solidFill>
                  <a:srgbClr val="000000"/>
                </a:solidFill>
              </a:defRPr>
            </a:pPr>
            <a:endParaRPr lang="en-US" sz="2672" dirty="0"/>
          </a:p>
          <a:p>
            <a:pPr>
              <a:defRPr sz="1800">
                <a:solidFill>
                  <a:srgbClr val="000000"/>
                </a:solidFill>
              </a:defRPr>
            </a:pPr>
            <a:endParaRPr lang="en-US" sz="2672" dirty="0"/>
          </a:p>
          <a:p>
            <a:pPr>
              <a:defRPr sz="1800">
                <a:solidFill>
                  <a:srgbClr val="000000"/>
                </a:solidFill>
              </a:defRPr>
            </a:pPr>
            <a:r>
              <a:rPr sz="2672" dirty="0"/>
              <a:t>What advantage does </a:t>
            </a:r>
            <a:r>
              <a:rPr lang="en-US" sz="2672" dirty="0"/>
              <a:t>caching in </a:t>
            </a:r>
            <a:r>
              <a:rPr sz="2672" dirty="0"/>
              <a:t>drive have for reads?</a:t>
            </a:r>
          </a:p>
          <a:p>
            <a:pPr lvl="1">
              <a:defRPr sz="1800">
                <a:solidFill>
                  <a:srgbClr val="000000"/>
                </a:solidFill>
              </a:defRPr>
            </a:pPr>
            <a:endParaRPr sz="2272" dirty="0"/>
          </a:p>
          <a:p>
            <a:pPr>
              <a:defRPr sz="1800">
                <a:solidFill>
                  <a:srgbClr val="000000"/>
                </a:solidFill>
              </a:defRPr>
            </a:pPr>
            <a:r>
              <a:rPr sz="2672" dirty="0"/>
              <a:t>What advantage does </a:t>
            </a:r>
            <a:r>
              <a:rPr lang="en-US" sz="2672" dirty="0"/>
              <a:t>caching in </a:t>
            </a:r>
            <a:r>
              <a:rPr sz="2672" dirty="0"/>
              <a:t>drive have for writes?</a:t>
            </a:r>
            <a:endParaRPr lang="en-US" sz="2672" dirty="0"/>
          </a:p>
        </p:txBody>
      </p:sp>
      <p:sp>
        <p:nvSpPr>
          <p:cNvPr id="4" name="Shape 1691"/>
          <p:cNvSpPr/>
          <p:nvPr/>
        </p:nvSpPr>
        <p:spPr>
          <a:xfrm>
            <a:off x="6330702" y="1553199"/>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5" name="Shape 1692"/>
          <p:cNvSpPr/>
          <p:nvPr/>
        </p:nvSpPr>
        <p:spPr>
          <a:xfrm>
            <a:off x="6598593" y="1821089"/>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6" name="Shape 1693"/>
          <p:cNvSpPr/>
          <p:nvPr/>
        </p:nvSpPr>
        <p:spPr>
          <a:xfrm>
            <a:off x="6955780" y="2179703"/>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 name="Shape 1694"/>
          <p:cNvSpPr/>
          <p:nvPr/>
        </p:nvSpPr>
        <p:spPr>
          <a:xfrm>
            <a:off x="6360701" y="2765910"/>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8" name="Shape 1695"/>
          <p:cNvSpPr/>
          <p:nvPr/>
        </p:nvSpPr>
        <p:spPr>
          <a:xfrm flipV="1">
            <a:off x="7543413" y="1583197"/>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9" name="Shape 1696"/>
          <p:cNvSpPr/>
          <p:nvPr/>
        </p:nvSpPr>
        <p:spPr>
          <a:xfrm flipV="1">
            <a:off x="6707109" y="192960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0" name="Shape 1697"/>
          <p:cNvSpPr/>
          <p:nvPr/>
        </p:nvSpPr>
        <p:spPr>
          <a:xfrm flipH="1" flipV="1">
            <a:off x="6707109" y="192960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1" name="Shape 1698"/>
          <p:cNvSpPr/>
          <p:nvPr/>
        </p:nvSpPr>
        <p:spPr>
          <a:xfrm>
            <a:off x="7315707" y="2538203"/>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2" name="Shape 1699"/>
          <p:cNvSpPr/>
          <p:nvPr/>
        </p:nvSpPr>
        <p:spPr>
          <a:xfrm>
            <a:off x="7671234" y="1857251"/>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3" name="Shape 1700"/>
          <p:cNvSpPr/>
          <p:nvPr/>
        </p:nvSpPr>
        <p:spPr>
          <a:xfrm>
            <a:off x="8081999" y="225403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4" name="Shape 1701"/>
          <p:cNvSpPr/>
          <p:nvPr/>
        </p:nvSpPr>
        <p:spPr>
          <a:xfrm>
            <a:off x="8022404" y="281142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5" name="Shape 1702"/>
          <p:cNvSpPr/>
          <p:nvPr/>
        </p:nvSpPr>
        <p:spPr>
          <a:xfrm>
            <a:off x="7622940" y="3233146"/>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6" name="Shape 1703"/>
          <p:cNvSpPr/>
          <p:nvPr/>
        </p:nvSpPr>
        <p:spPr>
          <a:xfrm>
            <a:off x="7064921" y="1857251"/>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7" name="Shape 1704"/>
          <p:cNvSpPr/>
          <p:nvPr/>
        </p:nvSpPr>
        <p:spPr>
          <a:xfrm>
            <a:off x="6609507" y="2254037"/>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8" name="Shape 1705"/>
          <p:cNvSpPr/>
          <p:nvPr/>
        </p:nvSpPr>
        <p:spPr>
          <a:xfrm>
            <a:off x="6629373" y="281142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9" name="Shape 1706"/>
          <p:cNvSpPr/>
          <p:nvPr/>
        </p:nvSpPr>
        <p:spPr>
          <a:xfrm>
            <a:off x="7089252" y="323314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20" name="Shape 1707"/>
          <p:cNvSpPr/>
          <p:nvPr/>
        </p:nvSpPr>
        <p:spPr>
          <a:xfrm>
            <a:off x="7715345" y="158241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21" name="Shape 1708"/>
          <p:cNvSpPr/>
          <p:nvPr/>
        </p:nvSpPr>
        <p:spPr>
          <a:xfrm>
            <a:off x="8367750" y="216588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22" name="Shape 1709"/>
          <p:cNvSpPr/>
          <p:nvPr/>
        </p:nvSpPr>
        <p:spPr>
          <a:xfrm>
            <a:off x="8339887" y="303514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23" name="Shape 1710"/>
          <p:cNvSpPr/>
          <p:nvPr/>
        </p:nvSpPr>
        <p:spPr>
          <a:xfrm>
            <a:off x="7756520" y="3561484"/>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24" name="Shape 1711"/>
          <p:cNvSpPr/>
          <p:nvPr/>
        </p:nvSpPr>
        <p:spPr>
          <a:xfrm>
            <a:off x="7000970" y="158241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25" name="Shape 1712"/>
          <p:cNvSpPr/>
          <p:nvPr/>
        </p:nvSpPr>
        <p:spPr>
          <a:xfrm>
            <a:off x="6385359" y="216588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26" name="Shape 1713"/>
          <p:cNvSpPr/>
          <p:nvPr/>
        </p:nvSpPr>
        <p:spPr>
          <a:xfrm>
            <a:off x="6402145" y="303514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27" name="Shape 1714"/>
          <p:cNvSpPr/>
          <p:nvPr/>
        </p:nvSpPr>
        <p:spPr>
          <a:xfrm>
            <a:off x="7042145" y="3561484"/>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7138" name="Rectangle 2"/>
          <p:cNvSpPr>
            <a:spLocks noGrp="1" noChangeArrowheads="1"/>
          </p:cNvSpPr>
          <p:nvPr>
            <p:ph type="title"/>
          </p:nvPr>
        </p:nvSpPr>
        <p:spPr/>
        <p:txBody>
          <a:bodyPr/>
          <a:lstStyle/>
          <a:p>
            <a:r>
              <a:rPr lang="en-US" altLang="en-US"/>
              <a:t>Buffering</a:t>
            </a:r>
          </a:p>
        </p:txBody>
      </p:sp>
      <p:sp>
        <p:nvSpPr>
          <p:cNvPr id="347139" name="Rectangle 3"/>
          <p:cNvSpPr>
            <a:spLocks noGrp="1" noChangeArrowheads="1"/>
          </p:cNvSpPr>
          <p:nvPr>
            <p:ph type="body" idx="1"/>
          </p:nvPr>
        </p:nvSpPr>
        <p:spPr>
          <a:xfrm>
            <a:off x="217916" y="1458096"/>
            <a:ext cx="8458200" cy="5257800"/>
          </a:xfrm>
        </p:spPr>
        <p:txBody>
          <a:bodyPr/>
          <a:lstStyle/>
          <a:p>
            <a:r>
              <a:rPr lang="en-US" altLang="en-US" dirty="0"/>
              <a:t>Disks contain </a:t>
            </a:r>
            <a:r>
              <a:rPr lang="en-US" altLang="en-US" dirty="0">
                <a:solidFill>
                  <a:srgbClr val="0070C0"/>
                </a:solidFill>
              </a:rPr>
              <a:t>internal memory </a:t>
            </a:r>
            <a:r>
              <a:rPr lang="en-US" altLang="en-US" dirty="0"/>
              <a:t>(2MB-16MB) used as cache</a:t>
            </a:r>
          </a:p>
          <a:p>
            <a:r>
              <a:rPr lang="en-US" altLang="en-US" dirty="0"/>
              <a:t>Read-ahead: “Track buffer” (</a:t>
            </a:r>
            <a:r>
              <a:rPr lang="en-US" altLang="en-US" dirty="0">
                <a:solidFill>
                  <a:srgbClr val="0070C0"/>
                </a:solidFill>
              </a:rPr>
              <a:t>prefetching</a:t>
            </a:r>
            <a:r>
              <a:rPr lang="en-US" altLang="en-US" dirty="0"/>
              <a:t>)</a:t>
            </a:r>
          </a:p>
          <a:p>
            <a:pPr lvl="1"/>
            <a:r>
              <a:rPr lang="en-US" altLang="en-US" dirty="0"/>
              <a:t>Read contents of entire track into memory during rotational delay</a:t>
            </a:r>
          </a:p>
          <a:p>
            <a:pPr lvl="1"/>
            <a:r>
              <a:rPr lang="en-US" altLang="en-US" dirty="0"/>
              <a:t>read </a:t>
            </a:r>
            <a:r>
              <a:rPr lang="en-US" altLang="en-US" dirty="0">
                <a:solidFill>
                  <a:srgbClr val="0070C0"/>
                </a:solidFill>
              </a:rPr>
              <a:t>following</a:t>
            </a:r>
            <a:r>
              <a:rPr lang="en-US" altLang="en-US" dirty="0"/>
              <a:t> sectors 14 and 15 with the start sector as 13</a:t>
            </a:r>
          </a:p>
          <a:p>
            <a:r>
              <a:rPr lang="en-US" altLang="en-US" dirty="0"/>
              <a:t>Write caching with </a:t>
            </a:r>
            <a:r>
              <a:rPr lang="en-US" altLang="en-US" dirty="0">
                <a:solidFill>
                  <a:srgbClr val="0070C0"/>
                </a:solidFill>
              </a:rPr>
              <a:t>volatile memory</a:t>
            </a:r>
          </a:p>
          <a:p>
            <a:pPr lvl="1"/>
            <a:r>
              <a:rPr lang="en-US" altLang="en-US" dirty="0"/>
              <a:t>Immediate reporting: Claim written to disk when not</a:t>
            </a:r>
          </a:p>
          <a:p>
            <a:pPr lvl="1"/>
            <a:r>
              <a:rPr lang="en-US" altLang="en-US" dirty="0"/>
              <a:t>Data could be lost on power failure</a:t>
            </a:r>
          </a:p>
          <a:p>
            <a:r>
              <a:rPr lang="en-US" altLang="en-US" dirty="0"/>
              <a:t>Tagged command queueing</a:t>
            </a:r>
          </a:p>
          <a:p>
            <a:pPr lvl="1"/>
            <a:r>
              <a:rPr lang="en-US" altLang="en-US" dirty="0"/>
              <a:t>Have multiple outstanding requests to the disk</a:t>
            </a:r>
          </a:p>
          <a:p>
            <a:pPr lvl="1"/>
            <a:r>
              <a:rPr lang="en-US" altLang="en-US" dirty="0"/>
              <a:t>Disk can </a:t>
            </a:r>
            <a:r>
              <a:rPr lang="en-US" altLang="en-US" dirty="0">
                <a:solidFill>
                  <a:srgbClr val="0070C0"/>
                </a:solidFill>
              </a:rPr>
              <a:t>reorder (schedule) requests </a:t>
            </a:r>
            <a:r>
              <a:rPr lang="en-US" altLang="en-US" dirty="0"/>
              <a:t>for better performance</a:t>
            </a:r>
          </a:p>
        </p:txBody>
      </p:sp>
    </p:spTree>
    <p:extLst>
      <p:ext uri="{BB962C8B-B14F-4D97-AF65-F5344CB8AC3E}">
        <p14:creationId xmlns:p14="http://schemas.microsoft.com/office/powerpoint/2010/main" val="1770684892"/>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5" name="Shape 1855"/>
          <p:cNvSpPr>
            <a:spLocks noGrp="1"/>
          </p:cNvSpPr>
          <p:nvPr>
            <p:ph type="title"/>
          </p:nvPr>
        </p:nvSpPr>
        <p:spPr>
          <a:xfrm>
            <a:off x="752576" y="2268140"/>
            <a:ext cx="7638847" cy="2321719"/>
          </a:xfrm>
          <a:prstGeom prst="rect">
            <a:avLst/>
          </a:prstGeom>
        </p:spPr>
        <p:txBody>
          <a:bodyPr/>
          <a:lstStyle>
            <a:lvl1pPr>
              <a:defRPr sz="7200"/>
            </a:lvl1pPr>
          </a:lstStyle>
          <a:p>
            <a:pPr lvl="0" algn="ctr">
              <a:defRPr sz="1800">
                <a:solidFill>
                  <a:srgbClr val="000000"/>
                </a:solidFill>
              </a:defRPr>
            </a:pPr>
            <a:r>
              <a:rPr lang="en-US" sz="5062" dirty="0">
                <a:solidFill>
                  <a:srgbClr val="000000"/>
                </a:solidFill>
              </a:rPr>
              <a:t>I/O </a:t>
            </a:r>
            <a:r>
              <a:rPr sz="5062" dirty="0">
                <a:solidFill>
                  <a:srgbClr val="000000"/>
                </a:solidFill>
              </a:rPr>
              <a:t>Schedulers</a:t>
            </a:r>
          </a:p>
        </p:txBody>
      </p:sp>
    </p:spTree>
  </p:cSld>
  <p:clrMapOvr>
    <a:masterClrMapping/>
  </p:clrMapOvr>
  <p:transition spd="med"/>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57" name="Shape 185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3600" dirty="0">
                <a:solidFill>
                  <a:srgbClr val="000000"/>
                </a:solidFill>
              </a:rPr>
              <a:t>I/O </a:t>
            </a:r>
            <a:r>
              <a:rPr sz="3600" dirty="0">
                <a:solidFill>
                  <a:srgbClr val="000000"/>
                </a:solidFill>
              </a:rPr>
              <a:t>Schedulers</a:t>
            </a:r>
          </a:p>
        </p:txBody>
      </p:sp>
      <p:sp>
        <p:nvSpPr>
          <p:cNvPr id="1858" name="Shape 1858"/>
          <p:cNvSpPr>
            <a:spLocks noGrp="1"/>
          </p:cNvSpPr>
          <p:nvPr>
            <p:ph type="body" idx="4294967295"/>
          </p:nvPr>
        </p:nvSpPr>
        <p:spPr>
          <a:xfrm>
            <a:off x="305123" y="1587120"/>
            <a:ext cx="8543441" cy="4737994"/>
          </a:xfrm>
          <a:prstGeom prst="rect">
            <a:avLst/>
          </a:prstGeom>
        </p:spPr>
        <p:txBody>
          <a:bodyPr>
            <a:normAutofit/>
          </a:bodyPr>
          <a:lstStyle/>
          <a:p>
            <a:pPr>
              <a:defRPr sz="1800">
                <a:solidFill>
                  <a:srgbClr val="000000"/>
                </a:solidFill>
              </a:defRPr>
            </a:pPr>
            <a:r>
              <a:rPr sz="2672" dirty="0"/>
              <a:t>Given a stream of </a:t>
            </a:r>
            <a:r>
              <a:rPr lang="en-US" sz="2672" dirty="0"/>
              <a:t>I/O </a:t>
            </a:r>
            <a:r>
              <a:rPr sz="2672" dirty="0"/>
              <a:t>requests, in what order should they be served?</a:t>
            </a:r>
            <a:endParaRPr lang="en-US" sz="2672" dirty="0"/>
          </a:p>
          <a:p>
            <a:pPr>
              <a:defRPr sz="1800">
                <a:solidFill>
                  <a:srgbClr val="000000"/>
                </a:solidFill>
              </a:defRPr>
            </a:pPr>
            <a:endParaRPr lang="en-US" sz="2672" dirty="0"/>
          </a:p>
          <a:p>
            <a:pPr>
              <a:defRPr sz="1800">
                <a:solidFill>
                  <a:srgbClr val="000000"/>
                </a:solidFill>
              </a:defRPr>
            </a:pPr>
            <a:r>
              <a:rPr lang="en-US" sz="2672" dirty="0"/>
              <a:t>Much different than CPU scheduling</a:t>
            </a:r>
          </a:p>
          <a:p>
            <a:pPr>
              <a:defRPr sz="1800">
                <a:solidFill>
                  <a:srgbClr val="000000"/>
                </a:solidFill>
              </a:defRPr>
            </a:pPr>
            <a:endParaRPr lang="en-US" sz="2672" dirty="0"/>
          </a:p>
          <a:p>
            <a:pPr>
              <a:defRPr sz="1800">
                <a:solidFill>
                  <a:srgbClr val="000000"/>
                </a:solidFill>
              </a:defRPr>
            </a:pPr>
            <a:r>
              <a:rPr lang="en-US" sz="2672" dirty="0"/>
              <a:t>Position of disk head relative to request position matters more than length of job</a:t>
            </a: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0" name="Shape 1860"/>
          <p:cNvSpPr>
            <a:spLocks noGrp="1"/>
          </p:cNvSpPr>
          <p:nvPr>
            <p:ph type="title"/>
          </p:nvPr>
        </p:nvSpPr>
        <p:spPr>
          <a:prstGeom prst="rect">
            <a:avLst/>
          </a:prstGeom>
        </p:spPr>
        <p:txBody>
          <a:bodyPr/>
          <a:lstStyle>
            <a:lvl1pPr defTabSz="467359">
              <a:defRPr sz="6400"/>
            </a:lvl1pPr>
          </a:lstStyle>
          <a:p>
            <a:pPr lvl="0">
              <a:defRPr sz="1800">
                <a:solidFill>
                  <a:srgbClr val="000000"/>
                </a:solidFill>
              </a:defRPr>
            </a:pPr>
            <a:r>
              <a:rPr sz="3600" dirty="0">
                <a:solidFill>
                  <a:srgbClr val="000000"/>
                </a:solidFill>
              </a:rPr>
              <a:t>FCFS (First-Come-First-Serve)</a:t>
            </a:r>
          </a:p>
        </p:txBody>
      </p:sp>
      <p:sp>
        <p:nvSpPr>
          <p:cNvPr id="1861" name="Shape 1861"/>
          <p:cNvSpPr>
            <a:spLocks noGrp="1"/>
          </p:cNvSpPr>
          <p:nvPr>
            <p:ph type="body" idx="4294967295"/>
          </p:nvPr>
        </p:nvSpPr>
        <p:spPr>
          <a:xfrm>
            <a:off x="449834" y="1739681"/>
            <a:ext cx="8694167" cy="3554016"/>
          </a:xfrm>
          <a:prstGeom prst="rect">
            <a:avLst/>
          </a:prstGeom>
        </p:spPr>
        <p:txBody>
          <a:bodyPr>
            <a:normAutofit/>
          </a:bodyPr>
          <a:lstStyle/>
          <a:p>
            <a:pPr>
              <a:defRPr sz="1800">
                <a:solidFill>
                  <a:srgbClr val="000000"/>
                </a:solidFill>
              </a:defRPr>
            </a:pPr>
            <a:r>
              <a:rPr sz="2672" dirty="0"/>
              <a:t>Assume </a:t>
            </a:r>
            <a:r>
              <a:rPr sz="2672" dirty="0">
                <a:solidFill>
                  <a:srgbClr val="0070C0"/>
                </a:solidFill>
              </a:rPr>
              <a:t>seek+rotate = 10 ms </a:t>
            </a:r>
            <a:r>
              <a:rPr lang="en-US" sz="2672" dirty="0"/>
              <a:t>for random request</a:t>
            </a:r>
            <a:endParaRPr sz="2672" dirty="0"/>
          </a:p>
          <a:p>
            <a:pPr>
              <a:defRPr sz="1800">
                <a:solidFill>
                  <a:srgbClr val="000000"/>
                </a:solidFill>
              </a:defRPr>
            </a:pPr>
            <a:endParaRPr sz="2672" dirty="0"/>
          </a:p>
          <a:p>
            <a:pPr>
              <a:defRPr sz="1800">
                <a:solidFill>
                  <a:srgbClr val="000000"/>
                </a:solidFill>
              </a:defRPr>
            </a:pPr>
            <a:r>
              <a:rPr sz="2672" dirty="0"/>
              <a:t>How long (roughly) does the below workload take?</a:t>
            </a:r>
          </a:p>
          <a:p>
            <a:pPr lvl="1">
              <a:defRPr sz="1800">
                <a:solidFill>
                  <a:srgbClr val="000000"/>
                </a:solidFill>
              </a:defRPr>
            </a:pPr>
            <a:r>
              <a:rPr lang="en-US" sz="2461" dirty="0"/>
              <a:t>Requests are given in </a:t>
            </a:r>
            <a:r>
              <a:rPr sz="2461" dirty="0"/>
              <a:t>sector numbers</a:t>
            </a:r>
          </a:p>
          <a:p>
            <a:pPr lvl="0">
              <a:defRPr sz="1800">
                <a:solidFill>
                  <a:srgbClr val="000000"/>
                </a:solidFill>
              </a:defRPr>
            </a:pPr>
            <a:endParaRPr sz="2672" dirty="0"/>
          </a:p>
          <a:p>
            <a:pPr>
              <a:defRPr sz="1800">
                <a:solidFill>
                  <a:srgbClr val="000000"/>
                </a:solidFill>
              </a:defRPr>
            </a:pPr>
            <a:r>
              <a:rPr sz="2391" dirty="0"/>
              <a:t>300001, 700001, 300002, 700002, 300003, 700003</a:t>
            </a:r>
          </a:p>
        </p:txBody>
      </p:sp>
      <p:sp>
        <p:nvSpPr>
          <p:cNvPr id="2" name="Rectangle 1"/>
          <p:cNvSpPr/>
          <p:nvPr/>
        </p:nvSpPr>
        <p:spPr>
          <a:xfrm>
            <a:off x="3667889" y="5687457"/>
            <a:ext cx="1015021" cy="461665"/>
          </a:xfrm>
          <a:prstGeom prst="rect">
            <a:avLst/>
          </a:prstGeom>
        </p:spPr>
        <p:txBody>
          <a:bodyPr wrap="none">
            <a:spAutoFit/>
          </a:bodyPr>
          <a:lstStyle/>
          <a:p>
            <a:r>
              <a:rPr lang="en-US" b="0" dirty="0">
                <a:solidFill>
                  <a:srgbClr val="0070C0"/>
                </a:solidFill>
                <a:latin typeface="Calibri" panose="020F0502020204030204" pitchFamily="34" charset="0"/>
              </a:rPr>
              <a:t>~60ms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0" name="Shape 1860"/>
          <p:cNvSpPr>
            <a:spLocks noGrp="1"/>
          </p:cNvSpPr>
          <p:nvPr>
            <p:ph type="title"/>
          </p:nvPr>
        </p:nvSpPr>
        <p:spPr>
          <a:prstGeom prst="rect">
            <a:avLst/>
          </a:prstGeom>
        </p:spPr>
        <p:txBody>
          <a:bodyPr/>
          <a:lstStyle>
            <a:lvl1pPr defTabSz="467359">
              <a:defRPr sz="6400"/>
            </a:lvl1pPr>
          </a:lstStyle>
          <a:p>
            <a:pPr lvl="0">
              <a:defRPr sz="1800">
                <a:solidFill>
                  <a:srgbClr val="000000"/>
                </a:solidFill>
              </a:defRPr>
            </a:pPr>
            <a:r>
              <a:rPr sz="3600" dirty="0">
                <a:solidFill>
                  <a:srgbClr val="000000"/>
                </a:solidFill>
              </a:rPr>
              <a:t>FCFS (First-Come-First-Serve)</a:t>
            </a:r>
          </a:p>
        </p:txBody>
      </p:sp>
      <p:sp>
        <p:nvSpPr>
          <p:cNvPr id="1861" name="Shape 1861"/>
          <p:cNvSpPr>
            <a:spLocks noGrp="1"/>
          </p:cNvSpPr>
          <p:nvPr>
            <p:ph type="body" idx="4294967295"/>
          </p:nvPr>
        </p:nvSpPr>
        <p:spPr>
          <a:xfrm>
            <a:off x="449834" y="1739680"/>
            <a:ext cx="8694167" cy="4411668"/>
          </a:xfrm>
          <a:prstGeom prst="rect">
            <a:avLst/>
          </a:prstGeom>
        </p:spPr>
        <p:txBody>
          <a:bodyPr>
            <a:normAutofit/>
          </a:bodyPr>
          <a:lstStyle/>
          <a:p>
            <a:pPr marL="0" indent="0">
              <a:buNone/>
              <a:defRPr sz="1800">
                <a:solidFill>
                  <a:srgbClr val="000000"/>
                </a:solidFill>
              </a:defRPr>
            </a:pPr>
            <a:r>
              <a:rPr sz="2672" dirty="0"/>
              <a:t>Assume seek+rotate = 10 ms </a:t>
            </a:r>
            <a:r>
              <a:rPr lang="en-US" sz="2672" dirty="0"/>
              <a:t>for random request</a:t>
            </a:r>
            <a:endParaRPr sz="2672" dirty="0"/>
          </a:p>
          <a:p>
            <a:pPr marL="0" indent="0">
              <a:buNone/>
              <a:defRPr sz="1800">
                <a:solidFill>
                  <a:srgbClr val="000000"/>
                </a:solidFill>
              </a:defRPr>
            </a:pPr>
            <a:endParaRPr sz="2672" dirty="0"/>
          </a:p>
          <a:p>
            <a:pPr marL="0" indent="0">
              <a:buNone/>
              <a:defRPr sz="1800">
                <a:solidFill>
                  <a:srgbClr val="000000"/>
                </a:solidFill>
              </a:defRPr>
            </a:pPr>
            <a:r>
              <a:rPr sz="2672" dirty="0"/>
              <a:t>How long (roughly) does the below workload take?</a:t>
            </a:r>
          </a:p>
          <a:p>
            <a:pPr lvl="1">
              <a:defRPr sz="1800">
                <a:solidFill>
                  <a:srgbClr val="000000"/>
                </a:solidFill>
              </a:defRPr>
            </a:pPr>
            <a:r>
              <a:rPr lang="en-US" sz="2461" dirty="0"/>
              <a:t>Requests are given in </a:t>
            </a:r>
            <a:r>
              <a:rPr sz="2461" dirty="0"/>
              <a:t>sector numbers</a:t>
            </a:r>
          </a:p>
          <a:p>
            <a:pPr lvl="0">
              <a:defRPr sz="1800">
                <a:solidFill>
                  <a:srgbClr val="000000"/>
                </a:solidFill>
              </a:defRPr>
            </a:pPr>
            <a:endParaRPr sz="2672" dirty="0"/>
          </a:p>
          <a:p>
            <a:pPr marL="0" indent="0">
              <a:buNone/>
              <a:defRPr sz="1800">
                <a:solidFill>
                  <a:srgbClr val="000000"/>
                </a:solidFill>
              </a:defRPr>
            </a:pPr>
            <a:r>
              <a:rPr sz="2461" dirty="0"/>
              <a:t>300001, 700001, 300002, 700002, 300003, 700003</a:t>
            </a:r>
            <a:endParaRPr lang="en-US" sz="2461" dirty="0"/>
          </a:p>
          <a:p>
            <a:pPr marL="0" indent="0">
              <a:buNone/>
              <a:defRPr sz="1800">
                <a:solidFill>
                  <a:srgbClr val="000000"/>
                </a:solidFill>
              </a:defRPr>
            </a:pPr>
            <a:endParaRPr lang="en-US" sz="2461" dirty="0"/>
          </a:p>
          <a:p>
            <a:pPr marL="0" indent="0">
              <a:buNone/>
              <a:defRPr sz="1800">
                <a:solidFill>
                  <a:srgbClr val="000000"/>
                </a:solidFill>
              </a:defRPr>
            </a:pPr>
            <a:r>
              <a:rPr lang="en-US" sz="2461" dirty="0">
                <a:solidFill>
                  <a:srgbClr val="000000"/>
                </a:solidFill>
              </a:rPr>
              <a:t>300001, 300002, 300003, 700001, 700002, 700003</a:t>
            </a:r>
          </a:p>
          <a:p>
            <a:pPr marL="0" indent="0">
              <a:buNone/>
              <a:defRPr sz="1800">
                <a:solidFill>
                  <a:srgbClr val="000000"/>
                </a:solidFill>
              </a:defRPr>
            </a:pPr>
            <a:endParaRPr sz="2391" dirty="0"/>
          </a:p>
        </p:txBody>
      </p:sp>
      <p:sp>
        <p:nvSpPr>
          <p:cNvPr id="2" name="Rectangle 1"/>
          <p:cNvSpPr/>
          <p:nvPr/>
        </p:nvSpPr>
        <p:spPr>
          <a:xfrm>
            <a:off x="7308304" y="4152464"/>
            <a:ext cx="878767" cy="400110"/>
          </a:xfrm>
          <a:prstGeom prst="rect">
            <a:avLst/>
          </a:prstGeom>
        </p:spPr>
        <p:txBody>
          <a:bodyPr wrap="none">
            <a:spAutoFit/>
          </a:bodyPr>
          <a:lstStyle/>
          <a:p>
            <a:r>
              <a:rPr lang="en-US" sz="2000" b="0" dirty="0">
                <a:solidFill>
                  <a:srgbClr val="0070C0"/>
                </a:solidFill>
                <a:latin typeface="Calibri" panose="020F0502020204030204" pitchFamily="34" charset="0"/>
              </a:rPr>
              <a:t>~60ms</a:t>
            </a:r>
          </a:p>
        </p:txBody>
      </p:sp>
      <p:sp>
        <p:nvSpPr>
          <p:cNvPr id="4" name="Rectangle 3"/>
          <p:cNvSpPr/>
          <p:nvPr/>
        </p:nvSpPr>
        <p:spPr>
          <a:xfrm>
            <a:off x="7236296" y="5085184"/>
            <a:ext cx="878767" cy="400110"/>
          </a:xfrm>
          <a:prstGeom prst="rect">
            <a:avLst/>
          </a:prstGeom>
        </p:spPr>
        <p:txBody>
          <a:bodyPr wrap="none">
            <a:spAutoFit/>
          </a:bodyPr>
          <a:lstStyle/>
          <a:p>
            <a:r>
              <a:rPr lang="en-US" sz="2000" b="0" dirty="0">
                <a:solidFill>
                  <a:srgbClr val="0070C0"/>
                </a:solidFill>
                <a:latin typeface="Calibri" panose="020F0502020204030204" pitchFamily="34" charset="0"/>
              </a:rPr>
              <a:t>~20ms</a:t>
            </a:r>
          </a:p>
        </p:txBody>
      </p:sp>
    </p:spTree>
    <p:extLst>
      <p:ext uri="{BB962C8B-B14F-4D97-AF65-F5344CB8AC3E}">
        <p14:creationId xmlns:p14="http://schemas.microsoft.com/office/powerpoint/2010/main" val="20322051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80" name="Shape 188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Schedulers</a:t>
            </a:r>
          </a:p>
        </p:txBody>
      </p:sp>
      <p:grpSp>
        <p:nvGrpSpPr>
          <p:cNvPr id="1884" name="Group 1884"/>
          <p:cNvGrpSpPr/>
          <p:nvPr/>
        </p:nvGrpSpPr>
        <p:grpSpPr>
          <a:xfrm>
            <a:off x="3081743" y="3895047"/>
            <a:ext cx="2283090" cy="1853869"/>
            <a:chOff x="0" y="0"/>
            <a:chExt cx="3247061" cy="2636613"/>
          </a:xfrm>
        </p:grpSpPr>
        <p:sp>
          <p:nvSpPr>
            <p:cNvPr id="1881" name="Shape 1881"/>
            <p:cNvSpPr/>
            <p:nvPr/>
          </p:nvSpPr>
          <p:spPr>
            <a:xfrm>
              <a:off x="0" y="1623530"/>
              <a:ext cx="3247062" cy="101308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lgn="ctr">
                <a:defRPr sz="2600"/>
              </a:pPr>
              <a:endParaRPr sz="1828" b="0" dirty="0">
                <a:solidFill>
                  <a:schemeClr val="bg1"/>
                </a:solidFill>
                <a:latin typeface="Calibri" panose="020F0502020204030204" pitchFamily="34" charset="0"/>
              </a:endParaRPr>
            </a:p>
          </p:txBody>
        </p:sp>
        <p:sp>
          <p:nvSpPr>
            <p:cNvPr id="1882" name="Shape 1882"/>
            <p:cNvSpPr/>
            <p:nvPr/>
          </p:nvSpPr>
          <p:spPr>
            <a:xfrm>
              <a:off x="10062" y="506541"/>
              <a:ext cx="3226937" cy="1606475"/>
            </a:xfrm>
            <a:prstGeom prst="rect">
              <a:avLst/>
            </a:prstGeom>
            <a:solidFill>
              <a:srgbClr val="971817"/>
            </a:solidFill>
            <a:ln w="12700" cap="flat">
              <a:noFill/>
              <a:miter lim="400000"/>
            </a:ln>
            <a:effectLst/>
          </p:spPr>
          <p:txBody>
            <a:bodyPr wrap="square" lIns="0" tIns="0" rIns="0" bIns="0" numCol="1" anchor="ctr">
              <a:noAutofit/>
            </a:bodyPr>
            <a:lstStyle/>
            <a:p>
              <a:pPr lvl="0" algn="ctr">
                <a:defRPr sz="2800" b="1">
                  <a:latin typeface="Helvetica"/>
                  <a:ea typeface="Helvetica"/>
                  <a:cs typeface="Helvetica"/>
                  <a:sym typeface="Helvetica"/>
                </a:defRPr>
              </a:pPr>
              <a:endParaRPr sz="1969">
                <a:solidFill>
                  <a:schemeClr val="bg1"/>
                </a:solidFill>
              </a:endParaRPr>
            </a:p>
          </p:txBody>
        </p:sp>
        <p:sp>
          <p:nvSpPr>
            <p:cNvPr id="1883" name="Shape 1883"/>
            <p:cNvSpPr/>
            <p:nvPr/>
          </p:nvSpPr>
          <p:spPr>
            <a:xfrm>
              <a:off x="0" y="0"/>
              <a:ext cx="3247062" cy="101308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lgn="ctr">
                <a:defRPr sz="2600"/>
              </a:pPr>
              <a:endParaRPr sz="1828" b="0" dirty="0">
                <a:solidFill>
                  <a:schemeClr val="bg1"/>
                </a:solidFill>
                <a:latin typeface="Calibri" panose="020F0502020204030204" pitchFamily="34" charset="0"/>
              </a:endParaRPr>
            </a:p>
          </p:txBody>
        </p:sp>
      </p:grpSp>
      <p:sp>
        <p:nvSpPr>
          <p:cNvPr id="1885" name="Shape 1885"/>
          <p:cNvSpPr/>
          <p:nvPr/>
        </p:nvSpPr>
        <p:spPr>
          <a:xfrm>
            <a:off x="3086621" y="2045573"/>
            <a:ext cx="2273334" cy="1425113"/>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lstStyle>
            <a:lvl1pPr>
              <a:defRPr sz="3800" b="1">
                <a:latin typeface="Helvetica"/>
                <a:ea typeface="Helvetica"/>
                <a:cs typeface="Helvetica"/>
                <a:sym typeface="Helvetica"/>
              </a:defRPr>
            </a:lvl1pPr>
          </a:lstStyle>
          <a:p>
            <a:pPr lvl="0" algn="ctr">
              <a:defRPr sz="1800" b="0">
                <a:solidFill>
                  <a:srgbClr val="000000"/>
                </a:solidFill>
              </a:defRPr>
            </a:pPr>
            <a:r>
              <a:rPr sz="2672">
                <a:solidFill>
                  <a:schemeClr val="bg1"/>
                </a:solidFill>
              </a:rPr>
              <a:t>OS</a:t>
            </a:r>
          </a:p>
        </p:txBody>
      </p:sp>
      <p:sp>
        <p:nvSpPr>
          <p:cNvPr id="1886" name="Shape 1886"/>
          <p:cNvSpPr/>
          <p:nvPr/>
        </p:nvSpPr>
        <p:spPr>
          <a:xfrm>
            <a:off x="3843585" y="5164404"/>
            <a:ext cx="70211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b="1">
                <a:latin typeface="Helvetica"/>
                <a:ea typeface="Helvetica"/>
                <a:cs typeface="Helvetica"/>
                <a:sym typeface="Helvetica"/>
              </a:defRPr>
            </a:lvl1pPr>
          </a:lstStyle>
          <a:p>
            <a:pPr lvl="0" algn="ctr">
              <a:defRPr sz="1800" b="0">
                <a:solidFill>
                  <a:srgbClr val="000000"/>
                </a:solidFill>
              </a:defRPr>
            </a:pPr>
            <a:r>
              <a:rPr sz="2531">
                <a:solidFill>
                  <a:schemeClr val="bg1"/>
                </a:solidFill>
              </a:rPr>
              <a:t>Disk</a:t>
            </a:r>
          </a:p>
        </p:txBody>
      </p:sp>
      <p:sp>
        <p:nvSpPr>
          <p:cNvPr id="1887" name="Shape 1887"/>
          <p:cNvSpPr/>
          <p:nvPr/>
        </p:nvSpPr>
        <p:spPr>
          <a:xfrm>
            <a:off x="3190974" y="2949539"/>
            <a:ext cx="2064627" cy="455415"/>
          </a:xfrm>
          <a:prstGeom prst="rect">
            <a:avLst/>
          </a:prstGeom>
          <a:solidFill>
            <a:srgbClr val="A6AAA8"/>
          </a:solidFill>
          <a:ln w="12700">
            <a:miter lim="400000"/>
          </a:ln>
          <a:extLst>
            <a:ext uri="{C572A759-6A51-4108-AA02-DFA0A04FC94B}">
              <ma14:wrappingTextBoxFlag xmlns="" xmlns:ma14="http://schemas.microsoft.com/office/mac/drawingml/2011/main" val="1"/>
            </a:ext>
          </a:extLst>
        </p:spPr>
        <p:txBody>
          <a:bodyPr lIns="0" tIns="0" rIns="0" bIns="0"/>
          <a:lstStyle>
            <a:lvl1pPr>
              <a:defRPr sz="3800" b="1">
                <a:latin typeface="Helvetica"/>
                <a:ea typeface="Helvetica"/>
                <a:cs typeface="Helvetica"/>
                <a:sym typeface="Helvetica"/>
              </a:defRPr>
            </a:lvl1pPr>
          </a:lstStyle>
          <a:p>
            <a:pPr lvl="0" algn="ctr">
              <a:defRPr sz="1800" b="0">
                <a:solidFill>
                  <a:srgbClr val="000000"/>
                </a:solidFill>
              </a:defRPr>
            </a:pPr>
            <a:r>
              <a:rPr sz="2672">
                <a:solidFill>
                  <a:schemeClr val="bg1"/>
                </a:solidFill>
              </a:rPr>
              <a:t>Scheduler</a:t>
            </a:r>
          </a:p>
        </p:txBody>
      </p:sp>
      <p:sp>
        <p:nvSpPr>
          <p:cNvPr id="1888" name="Shape 1888"/>
          <p:cNvSpPr/>
          <p:nvPr/>
        </p:nvSpPr>
        <p:spPr>
          <a:xfrm>
            <a:off x="3190974" y="4671172"/>
            <a:ext cx="2064627" cy="455415"/>
          </a:xfrm>
          <a:prstGeom prst="rect">
            <a:avLst/>
          </a:prstGeom>
          <a:solidFill>
            <a:srgbClr val="A6AAA8"/>
          </a:solidFill>
          <a:ln w="12700">
            <a:miter lim="400000"/>
          </a:ln>
          <a:extLst>
            <a:ext uri="{C572A759-6A51-4108-AA02-DFA0A04FC94B}">
              <ma14:wrappingTextBoxFlag xmlns="" xmlns:ma14="http://schemas.microsoft.com/office/mac/drawingml/2011/main" val="1"/>
            </a:ext>
          </a:extLst>
        </p:spPr>
        <p:txBody>
          <a:bodyPr lIns="0" tIns="0" rIns="0" bIns="0"/>
          <a:lstStyle>
            <a:lvl1pPr>
              <a:defRPr sz="3800" b="1">
                <a:latin typeface="Helvetica"/>
                <a:ea typeface="Helvetica"/>
                <a:cs typeface="Helvetica"/>
                <a:sym typeface="Helvetica"/>
              </a:defRPr>
            </a:lvl1pPr>
          </a:lstStyle>
          <a:p>
            <a:pPr lvl="0" algn="ctr">
              <a:defRPr sz="1800" b="0">
                <a:solidFill>
                  <a:srgbClr val="000000"/>
                </a:solidFill>
              </a:defRPr>
            </a:pPr>
            <a:r>
              <a:rPr sz="2672">
                <a:solidFill>
                  <a:schemeClr val="bg1"/>
                </a:solidFill>
              </a:rPr>
              <a:t>Scheduler</a:t>
            </a:r>
          </a:p>
        </p:txBody>
      </p:sp>
      <p:sp>
        <p:nvSpPr>
          <p:cNvPr id="1889" name="Shape 1889"/>
          <p:cNvSpPr/>
          <p:nvPr/>
        </p:nvSpPr>
        <p:spPr>
          <a:xfrm>
            <a:off x="5857624" y="3337336"/>
            <a:ext cx="2433872"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Where should the</a:t>
            </a:r>
          </a:p>
          <a:p>
            <a:pPr lvl="0">
              <a:defRPr sz="1800">
                <a:solidFill>
                  <a:srgbClr val="000000"/>
                </a:solidFill>
              </a:defRPr>
            </a:pPr>
            <a:r>
              <a:rPr sz="2531" b="0" dirty="0">
                <a:solidFill>
                  <a:srgbClr val="000000"/>
                </a:solidFill>
                <a:latin typeface="Calibri" panose="020F0502020204030204" pitchFamily="34" charset="0"/>
              </a:rPr>
              <a:t>scheduler go?</a:t>
            </a: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1" name="Shape 1891"/>
          <p:cNvSpPr>
            <a:spLocks noGrp="1"/>
          </p:cNvSpPr>
          <p:nvPr>
            <p:ph type="title"/>
          </p:nvPr>
        </p:nvSpPr>
        <p:spPr>
          <a:prstGeom prst="rect">
            <a:avLst/>
          </a:prstGeom>
        </p:spPr>
        <p:txBody>
          <a:bodyPr/>
          <a:lstStyle>
            <a:lvl1pPr defTabSz="373887">
              <a:defRPr sz="5119"/>
            </a:lvl1pPr>
          </a:lstStyle>
          <a:p>
            <a:pPr lvl="0">
              <a:defRPr sz="1800">
                <a:solidFill>
                  <a:srgbClr val="000000"/>
                </a:solidFill>
              </a:defRPr>
            </a:pPr>
            <a:r>
              <a:rPr sz="3599" dirty="0">
                <a:solidFill>
                  <a:srgbClr val="000000"/>
                </a:solidFill>
              </a:rPr>
              <a:t>SPTF (Shortest Positioning Time First)</a:t>
            </a:r>
          </a:p>
        </p:txBody>
      </p:sp>
      <p:sp>
        <p:nvSpPr>
          <p:cNvPr id="1892" name="Shape 1892"/>
          <p:cNvSpPr>
            <a:spLocks noGrp="1"/>
          </p:cNvSpPr>
          <p:nvPr>
            <p:ph type="body" idx="4294967295"/>
          </p:nvPr>
        </p:nvSpPr>
        <p:spPr>
          <a:xfrm>
            <a:off x="305123" y="1529149"/>
            <a:ext cx="8521646" cy="5195630"/>
          </a:xfrm>
          <a:prstGeom prst="rect">
            <a:avLst/>
          </a:prstGeom>
        </p:spPr>
        <p:txBody>
          <a:bodyPr>
            <a:normAutofit/>
          </a:bodyPr>
          <a:lstStyle/>
          <a:p>
            <a:pPr>
              <a:defRPr sz="1800">
                <a:solidFill>
                  <a:srgbClr val="000000"/>
                </a:solidFill>
              </a:defRPr>
            </a:pPr>
            <a:r>
              <a:rPr sz="2672" dirty="0">
                <a:ea typeface="Helvetica"/>
                <a:cs typeface="Calibri" panose="020F0502020204030204" pitchFamily="34" charset="0"/>
                <a:sym typeface="Helvetica"/>
              </a:rPr>
              <a:t>Strategy</a:t>
            </a:r>
            <a:r>
              <a:rPr sz="2672" dirty="0">
                <a:cs typeface="Calibri" panose="020F0502020204030204" pitchFamily="34" charset="0"/>
              </a:rPr>
              <a:t>: always choose request that </a:t>
            </a:r>
            <a:r>
              <a:rPr lang="en-US" sz="2672" dirty="0">
                <a:cs typeface="Calibri" panose="020F0502020204030204" pitchFamily="34" charset="0"/>
              </a:rPr>
              <a:t>requires </a:t>
            </a:r>
            <a:r>
              <a:rPr sz="2672" dirty="0">
                <a:solidFill>
                  <a:srgbClr val="0070C0"/>
                </a:solidFill>
                <a:cs typeface="Calibri" panose="020F0502020204030204" pitchFamily="34" charset="0"/>
              </a:rPr>
              <a:t>least </a:t>
            </a:r>
            <a:r>
              <a:rPr lang="en-US" sz="2672" dirty="0">
                <a:solidFill>
                  <a:srgbClr val="0070C0"/>
                </a:solidFill>
                <a:cs typeface="Calibri" panose="020F0502020204030204" pitchFamily="34" charset="0"/>
              </a:rPr>
              <a:t>positioning </a:t>
            </a:r>
            <a:r>
              <a:rPr sz="2672" dirty="0">
                <a:solidFill>
                  <a:srgbClr val="0070C0"/>
                </a:solidFill>
                <a:cs typeface="Calibri" panose="020F0502020204030204" pitchFamily="34" charset="0"/>
              </a:rPr>
              <a:t>time</a:t>
            </a:r>
            <a:r>
              <a:rPr sz="2672" dirty="0">
                <a:cs typeface="Calibri" panose="020F0502020204030204" pitchFamily="34" charset="0"/>
              </a:rPr>
              <a:t> </a:t>
            </a:r>
            <a:r>
              <a:rPr lang="en-US" sz="2672" dirty="0">
                <a:cs typeface="Calibri" panose="020F0502020204030204" pitchFamily="34" charset="0"/>
              </a:rPr>
              <a:t>(time </a:t>
            </a:r>
            <a:r>
              <a:rPr sz="2672" dirty="0">
                <a:cs typeface="Calibri" panose="020F0502020204030204" pitchFamily="34" charset="0"/>
              </a:rPr>
              <a:t>for seeking and rotating</a:t>
            </a:r>
            <a:r>
              <a:rPr lang="en-US" sz="2672" dirty="0">
                <a:cs typeface="Calibri" panose="020F0502020204030204" pitchFamily="34" charset="0"/>
              </a:rPr>
              <a:t>)</a:t>
            </a:r>
          </a:p>
          <a:p>
            <a:pPr marL="616717" lvl="1" indent="-321457">
              <a:defRPr sz="1800">
                <a:solidFill>
                  <a:srgbClr val="000000"/>
                </a:solidFill>
              </a:defRPr>
            </a:pPr>
            <a:r>
              <a:rPr lang="en-US" sz="2461" dirty="0"/>
              <a:t>Greedy algorithm (just looks for best NEXT decision)</a:t>
            </a:r>
            <a:endParaRPr sz="2672" dirty="0"/>
          </a:p>
          <a:p>
            <a:pPr>
              <a:defRPr sz="1800">
                <a:solidFill>
                  <a:srgbClr val="000000"/>
                </a:solidFill>
              </a:defRPr>
            </a:pPr>
            <a:r>
              <a:rPr lang="en-US" sz="2672" dirty="0"/>
              <a:t>How to implement in </a:t>
            </a:r>
            <a:r>
              <a:rPr lang="en-US" sz="2672" dirty="0">
                <a:solidFill>
                  <a:srgbClr val="0070C0"/>
                </a:solidFill>
              </a:rPr>
              <a:t>disk</a:t>
            </a:r>
            <a:r>
              <a:rPr lang="en-US" sz="2672" dirty="0"/>
              <a:t>?</a:t>
            </a:r>
          </a:p>
          <a:p>
            <a:pPr lvl="1">
              <a:defRPr sz="1800">
                <a:solidFill>
                  <a:srgbClr val="000000"/>
                </a:solidFill>
              </a:defRPr>
            </a:pPr>
            <a:r>
              <a:rPr lang="en-US" sz="2400" dirty="0">
                <a:solidFill>
                  <a:srgbClr val="0070C0"/>
                </a:solidFill>
              </a:rPr>
              <a:t>Shortest Seek Time First (SSTF)</a:t>
            </a:r>
            <a:endParaRPr lang="en-US" sz="2272" dirty="0"/>
          </a:p>
          <a:p>
            <a:pPr>
              <a:defRPr sz="1800">
                <a:solidFill>
                  <a:srgbClr val="000000"/>
                </a:solidFill>
              </a:defRPr>
            </a:pPr>
            <a:r>
              <a:rPr sz="2672" dirty="0"/>
              <a:t>How to implement in </a:t>
            </a:r>
            <a:r>
              <a:rPr sz="2672" dirty="0">
                <a:solidFill>
                  <a:srgbClr val="0070C0"/>
                </a:solidFill>
              </a:rPr>
              <a:t>OS</a:t>
            </a:r>
            <a:r>
              <a:rPr sz="2672" dirty="0"/>
              <a:t>?</a:t>
            </a:r>
            <a:endParaRPr lang="en-US" sz="2672" dirty="0"/>
          </a:p>
          <a:p>
            <a:pPr lvl="1">
              <a:defRPr sz="1800">
                <a:solidFill>
                  <a:srgbClr val="000000"/>
                </a:solidFill>
              </a:defRPr>
            </a:pPr>
            <a:r>
              <a:rPr lang="en-US" sz="2272" dirty="0"/>
              <a:t>Drive geometry is not available to the host OS</a:t>
            </a:r>
          </a:p>
          <a:p>
            <a:pPr lvl="1">
              <a:defRPr sz="1800">
                <a:solidFill>
                  <a:srgbClr val="000000"/>
                </a:solidFill>
              </a:defRPr>
            </a:pPr>
            <a:r>
              <a:rPr lang="en-US" sz="2272" dirty="0"/>
              <a:t>OS sees an array of blocks</a:t>
            </a:r>
          </a:p>
          <a:p>
            <a:pPr lvl="1">
              <a:defRPr sz="1800">
                <a:solidFill>
                  <a:srgbClr val="000000"/>
                </a:solidFill>
              </a:defRPr>
            </a:pPr>
            <a:r>
              <a:rPr lang="en-US" sz="2272" dirty="0">
                <a:solidFill>
                  <a:srgbClr val="0070C0"/>
                </a:solidFill>
              </a:rPr>
              <a:t>Nearest block first (NBF)</a:t>
            </a:r>
            <a:endParaRPr lang="en-US" sz="2672"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9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9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89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9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89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892">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892">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89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2" grpId="0" build="p"/>
    </p:bld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1" name="Shape 1891"/>
          <p:cNvSpPr>
            <a:spLocks noGrp="1"/>
          </p:cNvSpPr>
          <p:nvPr>
            <p:ph type="title"/>
          </p:nvPr>
        </p:nvSpPr>
        <p:spPr>
          <a:prstGeom prst="rect">
            <a:avLst/>
          </a:prstGeom>
        </p:spPr>
        <p:txBody>
          <a:bodyPr/>
          <a:lstStyle>
            <a:lvl1pPr defTabSz="373887">
              <a:defRPr sz="5119"/>
            </a:lvl1pPr>
          </a:lstStyle>
          <a:p>
            <a:pPr lvl="0">
              <a:defRPr sz="1800">
                <a:solidFill>
                  <a:srgbClr val="000000"/>
                </a:solidFill>
              </a:defRPr>
            </a:pPr>
            <a:r>
              <a:rPr sz="3599" dirty="0">
                <a:solidFill>
                  <a:srgbClr val="000000"/>
                </a:solidFill>
              </a:rPr>
              <a:t>SPTF (Shortest Positioning Time First)</a:t>
            </a:r>
          </a:p>
        </p:txBody>
      </p:sp>
      <p:sp>
        <p:nvSpPr>
          <p:cNvPr id="1892" name="Shape 1892"/>
          <p:cNvSpPr>
            <a:spLocks noGrp="1"/>
          </p:cNvSpPr>
          <p:nvPr>
            <p:ph type="body" idx="4294967295"/>
          </p:nvPr>
        </p:nvSpPr>
        <p:spPr>
          <a:xfrm>
            <a:off x="305123" y="1529149"/>
            <a:ext cx="8521646" cy="5195630"/>
          </a:xfrm>
          <a:prstGeom prst="rect">
            <a:avLst/>
          </a:prstGeom>
        </p:spPr>
        <p:txBody>
          <a:bodyPr>
            <a:normAutofit/>
          </a:bodyPr>
          <a:lstStyle/>
          <a:p>
            <a:pPr>
              <a:defRPr sz="1800">
                <a:solidFill>
                  <a:srgbClr val="000000"/>
                </a:solidFill>
              </a:defRPr>
            </a:pPr>
            <a:r>
              <a:rPr lang="en-US" sz="2600" dirty="0">
                <a:solidFill>
                  <a:srgbClr val="000000"/>
                </a:solidFill>
              </a:rPr>
              <a:t>Which to serve, 8 or 16? </a:t>
            </a:r>
          </a:p>
          <a:p>
            <a:pPr>
              <a:defRPr sz="1800">
                <a:solidFill>
                  <a:srgbClr val="000000"/>
                </a:solidFill>
              </a:defRPr>
            </a:pPr>
            <a:r>
              <a:rPr lang="en-US" sz="2600" dirty="0">
                <a:solidFill>
                  <a:srgbClr val="0070C0"/>
                </a:solidFill>
              </a:rPr>
              <a:t>Depends</a:t>
            </a:r>
            <a:r>
              <a:rPr lang="zh-CN" altLang="en-US" sz="2600" dirty="0">
                <a:solidFill>
                  <a:srgbClr val="0070C0"/>
                </a:solidFill>
              </a:rPr>
              <a:t> </a:t>
            </a:r>
            <a:r>
              <a:rPr lang="en-US" altLang="zh-CN" sz="2600" dirty="0">
                <a:solidFill>
                  <a:srgbClr val="0070C0"/>
                </a:solidFill>
              </a:rPr>
              <a:t>on </a:t>
            </a:r>
            <a:r>
              <a:rPr lang="en-US" altLang="zh-CN" sz="2600" dirty="0">
                <a:solidFill>
                  <a:srgbClr val="000000"/>
                </a:solidFill>
              </a:rPr>
              <a:t>whether seek or rotate is faster</a:t>
            </a:r>
            <a:endParaRPr sz="2600" dirty="0">
              <a:solidFill>
                <a:srgbClr val="000000"/>
              </a:solidFill>
            </a:endParaRPr>
          </a:p>
        </p:txBody>
      </p:sp>
      <p:pic>
        <p:nvPicPr>
          <p:cNvPr id="3" name="Picture 2">
            <a:extLst>
              <a:ext uri="{FF2B5EF4-FFF2-40B4-BE49-F238E27FC236}">
                <a16:creationId xmlns:a16="http://schemas.microsoft.com/office/drawing/2014/main" id="{71EA34E3-1E92-E743-9DE5-81A3715214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816" y="2400203"/>
            <a:ext cx="3744416" cy="4024796"/>
          </a:xfrm>
          <a:prstGeom prst="rect">
            <a:avLst/>
          </a:prstGeom>
        </p:spPr>
      </p:pic>
    </p:spTree>
    <p:extLst>
      <p:ext uri="{BB962C8B-B14F-4D97-AF65-F5344CB8AC3E}">
        <p14:creationId xmlns:p14="http://schemas.microsoft.com/office/powerpoint/2010/main" val="32159092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9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2" grpId="0" uiExpand="1" build="p"/>
    </p:bld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2F4DD7-3304-F042-9E9B-BA3BFFE3B709}"/>
              </a:ext>
            </a:extLst>
          </p:cNvPr>
          <p:cNvSpPr>
            <a:spLocks noGrp="1"/>
          </p:cNvSpPr>
          <p:nvPr>
            <p:ph type="title"/>
          </p:nvPr>
        </p:nvSpPr>
        <p:spPr/>
        <p:txBody>
          <a:bodyPr/>
          <a:lstStyle/>
          <a:p>
            <a:r>
              <a:rPr kumimoji="1" lang="en-US" altLang="zh-CN" dirty="0"/>
              <a:t>Disadvantage of SPTF?</a:t>
            </a:r>
            <a:endParaRPr kumimoji="1" lang="zh-CN" altLang="en-US" dirty="0"/>
          </a:p>
        </p:txBody>
      </p:sp>
      <p:pic>
        <p:nvPicPr>
          <p:cNvPr id="5" name="Picture 2">
            <a:extLst>
              <a:ext uri="{FF2B5EF4-FFF2-40B4-BE49-F238E27FC236}">
                <a16:creationId xmlns:a16="http://schemas.microsoft.com/office/drawing/2014/main" id="{FD8C5412-DA4C-144E-A5B9-49964355954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15816" y="2400203"/>
            <a:ext cx="3744416" cy="4024796"/>
          </a:xfrm>
          <a:prstGeom prst="rect">
            <a:avLst/>
          </a:prstGeom>
        </p:spPr>
      </p:pic>
      <p:sp>
        <p:nvSpPr>
          <p:cNvPr id="8" name="Shape 1892">
            <a:extLst>
              <a:ext uri="{FF2B5EF4-FFF2-40B4-BE49-F238E27FC236}">
                <a16:creationId xmlns:a16="http://schemas.microsoft.com/office/drawing/2014/main" id="{A78AB708-DA15-734B-BF91-C177A982CDA8}"/>
              </a:ext>
            </a:extLst>
          </p:cNvPr>
          <p:cNvSpPr txBox="1">
            <a:spLocks/>
          </p:cNvSpPr>
          <p:nvPr/>
        </p:nvSpPr>
        <p:spPr bwMode="auto">
          <a:xfrm>
            <a:off x="305123" y="1529149"/>
            <a:ext cx="8521646" cy="871054"/>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rmAutofit/>
          </a:bodyPr>
          <a:lstStyle>
            <a:lvl1pPr marL="342900" indent="-342900" algn="l" rtl="0" eaLnBrk="1" fontAlgn="base" hangingPunct="1">
              <a:spcBef>
                <a:spcPct val="20000"/>
              </a:spcBef>
              <a:spcAft>
                <a:spcPct val="0"/>
              </a:spcAft>
              <a:buClr>
                <a:srgbClr val="0070C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0070C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a:defRPr sz="1800">
                <a:solidFill>
                  <a:srgbClr val="000000"/>
                </a:solidFill>
              </a:defRPr>
            </a:pPr>
            <a:r>
              <a:rPr lang="en-US" sz="2600" kern="0" dirty="0">
                <a:solidFill>
                  <a:srgbClr val="000000"/>
                </a:solidFill>
              </a:rPr>
              <a:t>Easy for far away requests to </a:t>
            </a:r>
            <a:r>
              <a:rPr lang="en-US" sz="2600" kern="0" dirty="0">
                <a:solidFill>
                  <a:srgbClr val="0070C0"/>
                </a:solidFill>
              </a:rPr>
              <a:t>starve</a:t>
            </a:r>
          </a:p>
        </p:txBody>
      </p:sp>
    </p:spTree>
    <p:extLst>
      <p:ext uri="{BB962C8B-B14F-4D97-AF65-F5344CB8AC3E}">
        <p14:creationId xmlns:p14="http://schemas.microsoft.com/office/powerpoint/2010/main" val="1813795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Shape 17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a:solidFill>
                  <a:srgbClr val="000000"/>
                </a:solidFill>
              </a:rPr>
              <a:t>Canonical Device</a:t>
            </a:r>
          </a:p>
        </p:txBody>
      </p:sp>
      <p:sp>
        <p:nvSpPr>
          <p:cNvPr id="173" name="Shape 173"/>
          <p:cNvSpPr/>
          <p:nvPr/>
        </p:nvSpPr>
        <p:spPr>
          <a:xfrm>
            <a:off x="2341004" y="2528827"/>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174" name="Shape 174"/>
          <p:cNvSpPr/>
          <p:nvPr/>
        </p:nvSpPr>
        <p:spPr>
          <a:xfrm>
            <a:off x="2698192"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175" name="Shape 175"/>
          <p:cNvSpPr/>
          <p:nvPr/>
        </p:nvSpPr>
        <p:spPr>
          <a:xfrm>
            <a:off x="3794867" y="2524777"/>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176" name="Shape 176"/>
          <p:cNvSpPr/>
          <p:nvPr/>
        </p:nvSpPr>
        <p:spPr>
          <a:xfrm>
            <a:off x="5517191"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177" name="Shape 177"/>
          <p:cNvSpPr/>
          <p:nvPr/>
        </p:nvSpPr>
        <p:spPr>
          <a:xfrm>
            <a:off x="-13709" y="2545383"/>
            <a:ext cx="227305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1" algn="r">
              <a:defRPr sz="1800">
                <a:solidFill>
                  <a:srgbClr val="000000"/>
                </a:solidFill>
              </a:defRPr>
            </a:pPr>
            <a:r>
              <a:rPr sz="1969" b="0" dirty="0">
                <a:solidFill>
                  <a:srgbClr val="000000"/>
                </a:solidFill>
                <a:latin typeface="Calibri" panose="020F0502020204030204" pitchFamily="34" charset="0"/>
              </a:rPr>
              <a:t>Device Registers:</a:t>
            </a:r>
          </a:p>
        </p:txBody>
      </p:sp>
      <p:sp>
        <p:nvSpPr>
          <p:cNvPr id="178" name="Shape 178"/>
          <p:cNvSpPr/>
          <p:nvPr/>
        </p:nvSpPr>
        <p:spPr>
          <a:xfrm>
            <a:off x="2758057" y="2230117"/>
            <a:ext cx="3627886"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79" name="Shape 179"/>
          <p:cNvSpPr/>
          <p:nvPr/>
        </p:nvSpPr>
        <p:spPr>
          <a:xfrm flipH="1">
            <a:off x="2694443"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0" name="Shape 180"/>
          <p:cNvSpPr/>
          <p:nvPr/>
        </p:nvSpPr>
        <p:spPr>
          <a:xfrm>
            <a:off x="6391334"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 name="Shape 181"/>
          <p:cNvSpPr/>
          <p:nvPr/>
        </p:nvSpPr>
        <p:spPr>
          <a:xfrm>
            <a:off x="3165396" y="1840797"/>
            <a:ext cx="2604432"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a:solidFill>
                  <a:srgbClr val="FF2600"/>
                </a:solidFill>
              </a:defRPr>
            </a:lvl1pPr>
          </a:lstStyle>
          <a:p>
            <a:pPr lvl="0">
              <a:defRPr sz="1800">
                <a:solidFill>
                  <a:srgbClr val="000000"/>
                </a:solidFill>
              </a:defRPr>
            </a:pPr>
            <a:r>
              <a:rPr sz="1969" b="0" dirty="0">
                <a:latin typeface="Calibri" panose="020F0502020204030204" pitchFamily="34" charset="0"/>
              </a:rPr>
              <a:t>OS reads/writes to these</a:t>
            </a:r>
          </a:p>
        </p:txBody>
      </p:sp>
      <p:sp>
        <p:nvSpPr>
          <p:cNvPr id="182" name="Shape 182"/>
          <p:cNvSpPr/>
          <p:nvPr/>
        </p:nvSpPr>
        <p:spPr>
          <a:xfrm>
            <a:off x="-39101" y="3438352"/>
            <a:ext cx="2298451"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1" algn="r">
              <a:defRPr sz="1800">
                <a:solidFill>
                  <a:srgbClr val="000000"/>
                </a:solidFill>
              </a:defRPr>
            </a:pPr>
            <a:r>
              <a:rPr sz="1969" b="0" dirty="0">
                <a:solidFill>
                  <a:srgbClr val="000000"/>
                </a:solidFill>
                <a:latin typeface="Calibri" panose="020F0502020204030204" pitchFamily="34" charset="0"/>
              </a:rPr>
              <a:t>Hidden Internals:</a:t>
            </a:r>
          </a:p>
        </p:txBody>
      </p:sp>
      <p:sp>
        <p:nvSpPr>
          <p:cNvPr id="183" name="Shape 183"/>
          <p:cNvSpPr/>
          <p:nvPr/>
        </p:nvSpPr>
        <p:spPr>
          <a:xfrm>
            <a:off x="2346148" y="3098602"/>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184" name="Shape 184"/>
          <p:cNvSpPr/>
          <p:nvPr/>
        </p:nvSpPr>
        <p:spPr>
          <a:xfrm>
            <a:off x="2711297" y="3188899"/>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chemeClr val="bg1"/>
                </a:solidFill>
                <a:latin typeface="Calibri" panose="020F0502020204030204" pitchFamily="34" charset="0"/>
              </a:rPr>
              <a:t>Microcontroller (CPU+RAM)</a:t>
            </a:r>
          </a:p>
          <a:p>
            <a:pPr lvl="0" algn="l">
              <a:defRPr sz="1800">
                <a:solidFill>
                  <a:srgbClr val="000000"/>
                </a:solidFill>
              </a:defRPr>
            </a:pPr>
            <a:r>
              <a:rPr sz="1969" b="0" dirty="0">
                <a:solidFill>
                  <a:schemeClr val="bg1"/>
                </a:solidFill>
                <a:latin typeface="Calibri" panose="020F0502020204030204" pitchFamily="34" charset="0"/>
              </a:rPr>
              <a:t>Extra RAM</a:t>
            </a:r>
          </a:p>
          <a:p>
            <a:pPr lvl="0" algn="l">
              <a:defRPr sz="1800">
                <a:solidFill>
                  <a:srgbClr val="000000"/>
                </a:solidFill>
              </a:defRPr>
            </a:pPr>
            <a:r>
              <a:rPr sz="1969" b="0" dirty="0">
                <a:solidFill>
                  <a:schemeClr val="bg1"/>
                </a:solidFill>
                <a:latin typeface="Calibri" panose="020F0502020204030204" pitchFamily="34" charset="0"/>
              </a:rPr>
              <a:t>Other special-purpose chips</a:t>
            </a:r>
          </a:p>
        </p:txBody>
      </p:sp>
    </p:spTree>
  </p:cSld>
  <p:clrMapOvr>
    <a:masterClrMapping/>
  </p:clrMapOvr>
  <p:transition/>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7" name="Shape 189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SCAN</a:t>
            </a:r>
          </a:p>
        </p:txBody>
      </p:sp>
      <p:sp>
        <p:nvSpPr>
          <p:cNvPr id="1898" name="Shape 1898"/>
          <p:cNvSpPr>
            <a:spLocks noGrp="1"/>
          </p:cNvSpPr>
          <p:nvPr>
            <p:ph type="body" idx="4294967295"/>
          </p:nvPr>
        </p:nvSpPr>
        <p:spPr>
          <a:xfrm>
            <a:off x="337815" y="1522229"/>
            <a:ext cx="8410649" cy="5080913"/>
          </a:xfrm>
          <a:prstGeom prst="rect">
            <a:avLst/>
          </a:prstGeom>
        </p:spPr>
        <p:txBody>
          <a:bodyPr>
            <a:normAutofit/>
          </a:bodyPr>
          <a:lstStyle/>
          <a:p>
            <a:pPr>
              <a:defRPr sz="1800">
                <a:solidFill>
                  <a:srgbClr val="000000"/>
                </a:solidFill>
              </a:defRPr>
            </a:pPr>
            <a:r>
              <a:rPr lang="en-US" sz="2672" dirty="0">
                <a:solidFill>
                  <a:srgbClr val="0070C0"/>
                </a:solidFill>
              </a:rPr>
              <a:t>Elevator Algorithm: </a:t>
            </a:r>
          </a:p>
          <a:p>
            <a:pPr marL="616717" lvl="1" indent="-321457">
              <a:defRPr sz="1800">
                <a:solidFill>
                  <a:srgbClr val="000000"/>
                </a:solidFill>
              </a:defRPr>
            </a:pPr>
            <a:r>
              <a:rPr sz="2461" dirty="0">
                <a:solidFill>
                  <a:srgbClr val="0070C0"/>
                </a:solidFill>
              </a:rPr>
              <a:t>Sweep back and forth</a:t>
            </a:r>
            <a:r>
              <a:rPr sz="2461" dirty="0"/>
              <a:t>, from one end of disk other, serving requests as </a:t>
            </a:r>
            <a:r>
              <a:rPr lang="en-US" sz="2461" dirty="0"/>
              <a:t>pass that cylinder</a:t>
            </a:r>
          </a:p>
          <a:p>
            <a:pPr marL="697081" lvl="1" indent="-401822">
              <a:defRPr sz="1800">
                <a:solidFill>
                  <a:srgbClr val="000000"/>
                </a:solidFill>
              </a:defRPr>
            </a:pPr>
            <a:r>
              <a:rPr lang="en-US" sz="2500" dirty="0">
                <a:solidFill>
                  <a:srgbClr val="000000"/>
                </a:solidFill>
              </a:rPr>
              <a:t>Sorts by cylinder number; ignores rotation delays</a:t>
            </a:r>
            <a:endParaRPr sz="2500" dirty="0">
              <a:solidFill>
                <a:srgbClr val="000000"/>
              </a:solidFill>
            </a:endParaRPr>
          </a:p>
          <a:p>
            <a:pPr>
              <a:defRPr sz="1800">
                <a:solidFill>
                  <a:srgbClr val="000000"/>
                </a:solidFill>
              </a:defRPr>
            </a:pPr>
            <a:endParaRPr sz="2672" dirty="0"/>
          </a:p>
          <a:p>
            <a:pPr>
              <a:defRPr sz="1800">
                <a:solidFill>
                  <a:srgbClr val="000000"/>
                </a:solidFill>
              </a:defRPr>
            </a:pPr>
            <a:r>
              <a:rPr sz="2672" dirty="0"/>
              <a:t>Pros/Cons?</a:t>
            </a:r>
            <a:endParaRPr lang="en-US" sz="2672" dirty="0"/>
          </a:p>
          <a:p>
            <a:pPr>
              <a:defRPr sz="1800">
                <a:solidFill>
                  <a:srgbClr val="000000"/>
                </a:solidFill>
              </a:defRPr>
            </a:pPr>
            <a:endParaRPr lang="en-US" sz="2672" dirty="0"/>
          </a:p>
          <a:p>
            <a:pPr>
              <a:defRPr sz="1800">
                <a:solidFill>
                  <a:srgbClr val="000000"/>
                </a:solidFill>
              </a:defRPr>
            </a:pPr>
            <a:r>
              <a:rPr lang="en-US" sz="2672" dirty="0"/>
              <a:t>Better: </a:t>
            </a:r>
            <a:r>
              <a:rPr lang="en-US" sz="2672" dirty="0">
                <a:solidFill>
                  <a:srgbClr val="0070C0"/>
                </a:solidFill>
              </a:rPr>
              <a:t>C-SCAN (circular scan)</a:t>
            </a:r>
          </a:p>
          <a:p>
            <a:pPr marL="616717" lvl="1" indent="-321457">
              <a:defRPr sz="1800">
                <a:solidFill>
                  <a:srgbClr val="000000"/>
                </a:solidFill>
              </a:defRPr>
            </a:pPr>
            <a:r>
              <a:rPr lang="en-US" sz="2461" dirty="0"/>
              <a:t>Only sweep in one direction</a:t>
            </a:r>
          </a:p>
          <a:p>
            <a:pPr marL="616717" lvl="1" indent="-321457">
              <a:defRPr sz="1800">
                <a:solidFill>
                  <a:srgbClr val="000000"/>
                </a:solidFill>
              </a:defRPr>
            </a:pPr>
            <a:endParaRPr lang="en-US" sz="246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98">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98">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98" grpId="0" uiExpand="1" build="p"/>
    </p:bld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3" name="Shape 190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What happens? </a:t>
            </a:r>
          </a:p>
        </p:txBody>
      </p:sp>
      <p:sp>
        <p:nvSpPr>
          <p:cNvPr id="1904" name="Shape 1904"/>
          <p:cNvSpPr>
            <a:spLocks noGrp="1"/>
          </p:cNvSpPr>
          <p:nvPr>
            <p:ph type="body" idx="4294967295"/>
          </p:nvPr>
        </p:nvSpPr>
        <p:spPr>
          <a:xfrm>
            <a:off x="435890" y="2356093"/>
            <a:ext cx="7804547" cy="4367507"/>
          </a:xfrm>
          <a:prstGeom prst="rect">
            <a:avLst/>
          </a:prstGeom>
        </p:spPr>
        <p:txBody>
          <a:bodyPr>
            <a:normAutofit/>
          </a:bodyPr>
          <a:lstStyle/>
          <a:p>
            <a:pPr marL="0" indent="0">
              <a:buNone/>
              <a:defRPr sz="1800">
                <a:solidFill>
                  <a:srgbClr val="000000"/>
                </a:solidFill>
              </a:defRPr>
            </a:pPr>
            <a:r>
              <a:rPr sz="2109" b="0" dirty="0">
                <a:latin typeface="Menlo"/>
                <a:ea typeface="Menlo"/>
                <a:cs typeface="Menlo"/>
                <a:sym typeface="Menlo"/>
              </a:rPr>
              <a:t>void reader(int fd) {</a:t>
            </a:r>
          </a:p>
          <a:p>
            <a:pPr marL="0" indent="0">
              <a:buNone/>
              <a:defRPr sz="1800">
                <a:solidFill>
                  <a:srgbClr val="000000"/>
                </a:solidFill>
              </a:defRPr>
            </a:pPr>
            <a:r>
              <a:rPr sz="2109" b="0" dirty="0">
                <a:latin typeface="Menlo"/>
                <a:ea typeface="Menlo"/>
                <a:cs typeface="Menlo"/>
                <a:sym typeface="Menlo"/>
              </a:rPr>
              <a:t>	char buf[1024];</a:t>
            </a:r>
          </a:p>
          <a:p>
            <a:pPr marL="0" indent="0">
              <a:buNone/>
              <a:defRPr sz="1800">
                <a:solidFill>
                  <a:srgbClr val="000000"/>
                </a:solidFill>
              </a:defRPr>
            </a:pPr>
            <a:r>
              <a:rPr sz="2109" b="0" dirty="0">
                <a:latin typeface="Menlo"/>
                <a:ea typeface="Menlo"/>
                <a:cs typeface="Menlo"/>
                <a:sym typeface="Menlo"/>
              </a:rPr>
              <a:t>	int rv;</a:t>
            </a:r>
          </a:p>
          <a:p>
            <a:pPr marL="0" indent="0">
              <a:buNone/>
              <a:defRPr sz="1800">
                <a:solidFill>
                  <a:srgbClr val="000000"/>
                </a:solidFill>
              </a:defRPr>
            </a:pPr>
            <a:r>
              <a:rPr sz="2109" b="0" dirty="0">
                <a:latin typeface="Menlo"/>
                <a:ea typeface="Menlo"/>
                <a:cs typeface="Menlo"/>
                <a:sym typeface="Menlo"/>
              </a:rPr>
              <a:t>	while((</a:t>
            </a:r>
            <a:r>
              <a:rPr sz="2109" b="0" dirty="0">
                <a:solidFill>
                  <a:srgbClr val="0070C0"/>
                </a:solidFill>
                <a:latin typeface="Menlo"/>
                <a:ea typeface="Menlo"/>
                <a:cs typeface="Menlo"/>
                <a:sym typeface="Menlo"/>
              </a:rPr>
              <a:t>rv = read(buf)</a:t>
            </a:r>
            <a:r>
              <a:rPr sz="2109" b="0" dirty="0">
                <a:latin typeface="Menlo"/>
                <a:ea typeface="Menlo"/>
                <a:cs typeface="Menlo"/>
                <a:sym typeface="Menlo"/>
              </a:rPr>
              <a:t>) != 0) {</a:t>
            </a:r>
          </a:p>
          <a:p>
            <a:pPr marL="0" indent="0">
              <a:buNone/>
              <a:defRPr sz="1800">
                <a:solidFill>
                  <a:srgbClr val="000000"/>
                </a:solidFill>
              </a:defRPr>
            </a:pPr>
            <a:r>
              <a:rPr sz="2109" b="0" dirty="0">
                <a:latin typeface="Menlo"/>
                <a:ea typeface="Menlo"/>
                <a:cs typeface="Menlo"/>
                <a:sym typeface="Menlo"/>
              </a:rPr>
              <a:t>		assert(rv);</a:t>
            </a:r>
          </a:p>
          <a:p>
            <a:pPr marL="0" indent="0">
              <a:buNone/>
              <a:defRPr sz="1800">
                <a:solidFill>
                  <a:srgbClr val="000000"/>
                </a:solidFill>
              </a:defRPr>
            </a:pPr>
            <a:r>
              <a:rPr sz="2109" b="0" dirty="0">
                <a:latin typeface="Menlo"/>
                <a:ea typeface="Menlo"/>
                <a:cs typeface="Menlo"/>
                <a:sym typeface="Menlo"/>
              </a:rPr>
              <a:t>		// </a:t>
            </a:r>
            <a:r>
              <a:rPr sz="2109" b="0" dirty="0">
                <a:solidFill>
                  <a:srgbClr val="0070C0"/>
                </a:solidFill>
                <a:latin typeface="Menlo"/>
                <a:ea typeface="Menlo"/>
                <a:cs typeface="Menlo"/>
                <a:sym typeface="Menlo"/>
              </a:rPr>
              <a:t>takes short time, e.g., 1ms</a:t>
            </a:r>
          </a:p>
          <a:p>
            <a:pPr marL="0" indent="0">
              <a:buNone/>
              <a:defRPr sz="1800">
                <a:solidFill>
                  <a:srgbClr val="000000"/>
                </a:solidFill>
              </a:defRPr>
            </a:pPr>
            <a:r>
              <a:rPr sz="2109" b="0" dirty="0">
                <a:latin typeface="Menlo"/>
                <a:ea typeface="Menlo"/>
                <a:cs typeface="Menlo"/>
                <a:sym typeface="Menlo"/>
              </a:rPr>
              <a:t>		process(buf, rv);</a:t>
            </a:r>
          </a:p>
          <a:p>
            <a:pPr marL="0" indent="0">
              <a:buNone/>
              <a:defRPr sz="1800">
                <a:solidFill>
                  <a:srgbClr val="000000"/>
                </a:solidFill>
              </a:defRPr>
            </a:pPr>
            <a:r>
              <a:rPr sz="2109" b="0" dirty="0">
                <a:latin typeface="Menlo"/>
                <a:ea typeface="Menlo"/>
                <a:cs typeface="Menlo"/>
                <a:sym typeface="Menlo"/>
              </a:rPr>
              <a:t>	}</a:t>
            </a:r>
          </a:p>
          <a:p>
            <a:pPr marL="0" indent="0">
              <a:buNone/>
              <a:defRPr sz="1800">
                <a:solidFill>
                  <a:srgbClr val="000000"/>
                </a:solidFill>
              </a:defRPr>
            </a:pPr>
            <a:r>
              <a:rPr sz="2109" b="0" dirty="0">
                <a:latin typeface="Menlo"/>
                <a:ea typeface="Menlo"/>
                <a:cs typeface="Menlo"/>
                <a:sym typeface="Menlo"/>
              </a:rPr>
              <a:t>}</a:t>
            </a:r>
          </a:p>
        </p:txBody>
      </p:sp>
      <p:sp>
        <p:nvSpPr>
          <p:cNvPr id="1905" name="Shape 1905"/>
          <p:cNvSpPr/>
          <p:nvPr/>
        </p:nvSpPr>
        <p:spPr>
          <a:xfrm>
            <a:off x="435891" y="1620207"/>
            <a:ext cx="73679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marL="457200" lvl="0" indent="-457200">
              <a:buClr>
                <a:srgbClr val="0070C0"/>
              </a:buClr>
              <a:buFont typeface="Wingdings" pitchFamily="2" charset="2"/>
              <a:buChar char="§"/>
              <a:defRPr sz="1800">
                <a:solidFill>
                  <a:srgbClr val="000000"/>
                </a:solidFill>
              </a:defRPr>
            </a:pPr>
            <a:r>
              <a:rPr sz="2531" b="0" dirty="0">
                <a:latin typeface="Calibri" panose="020F0502020204030204" pitchFamily="34" charset="0"/>
              </a:rPr>
              <a:t>Assume 2 processes</a:t>
            </a:r>
            <a:r>
              <a:rPr lang="en-US" sz="2531" b="0" dirty="0">
                <a:latin typeface="Calibri" panose="020F0502020204030204" pitchFamily="34" charset="0"/>
              </a:rPr>
              <a:t> each calling read() with </a:t>
            </a:r>
            <a:r>
              <a:rPr sz="2531" b="0" dirty="0">
                <a:solidFill>
                  <a:srgbClr val="0070C0"/>
                </a:solidFill>
                <a:latin typeface="Calibri" panose="020F0502020204030204" pitchFamily="34" charset="0"/>
              </a:rPr>
              <a:t>C-SCAN</a:t>
            </a: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7" name="Shape 190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Work Conservation</a:t>
            </a:r>
          </a:p>
        </p:txBody>
      </p:sp>
      <p:sp>
        <p:nvSpPr>
          <p:cNvPr id="1908" name="Shape 1908"/>
          <p:cNvSpPr>
            <a:spLocks noGrp="1"/>
          </p:cNvSpPr>
          <p:nvPr>
            <p:ph type="body" idx="4294967295"/>
          </p:nvPr>
        </p:nvSpPr>
        <p:spPr>
          <a:xfrm>
            <a:off x="403197" y="1562619"/>
            <a:ext cx="8445366" cy="4888550"/>
          </a:xfrm>
          <a:prstGeom prst="rect">
            <a:avLst/>
          </a:prstGeom>
        </p:spPr>
        <p:txBody>
          <a:bodyPr>
            <a:normAutofit/>
          </a:bodyPr>
          <a:lstStyle/>
          <a:p>
            <a:pPr>
              <a:defRPr sz="1800">
                <a:solidFill>
                  <a:srgbClr val="000000"/>
                </a:solidFill>
              </a:defRPr>
            </a:pPr>
            <a:r>
              <a:rPr sz="2672" dirty="0"/>
              <a:t>Work conserving schedulers always try to do </a:t>
            </a:r>
            <a:r>
              <a:rPr lang="en-US" sz="2672" dirty="0"/>
              <a:t>work </a:t>
            </a:r>
            <a:r>
              <a:rPr sz="2672" dirty="0"/>
              <a:t>if there’s </a:t>
            </a:r>
            <a:r>
              <a:rPr lang="en-US" sz="2672" dirty="0"/>
              <a:t>work</a:t>
            </a:r>
            <a:r>
              <a:rPr sz="2672" dirty="0"/>
              <a:t> to be done</a:t>
            </a:r>
          </a:p>
          <a:p>
            <a:pPr>
              <a:defRPr sz="1800">
                <a:solidFill>
                  <a:srgbClr val="000000"/>
                </a:solidFill>
              </a:defRPr>
            </a:pPr>
            <a:endParaRPr sz="2672" dirty="0"/>
          </a:p>
          <a:p>
            <a:pPr>
              <a:defRPr sz="1800">
                <a:solidFill>
                  <a:srgbClr val="000000"/>
                </a:solidFill>
              </a:defRPr>
            </a:pPr>
            <a:r>
              <a:rPr sz="2672" dirty="0"/>
              <a:t>Sometimes, it’s </a:t>
            </a:r>
            <a:r>
              <a:rPr sz="2672" dirty="0">
                <a:solidFill>
                  <a:srgbClr val="0070C0"/>
                </a:solidFill>
              </a:rPr>
              <a:t>better to wait </a:t>
            </a:r>
            <a:r>
              <a:rPr sz="2672" dirty="0"/>
              <a:t>instead if </a:t>
            </a:r>
            <a:r>
              <a:rPr lang="en-US" sz="2672" dirty="0"/>
              <a:t>system</a:t>
            </a:r>
            <a:r>
              <a:rPr sz="2672" dirty="0"/>
              <a:t> anticipate</a:t>
            </a:r>
            <a:r>
              <a:rPr lang="en-US" sz="2672" dirty="0"/>
              <a:t>s</a:t>
            </a:r>
            <a:r>
              <a:rPr sz="2672" dirty="0"/>
              <a:t> another request will </a:t>
            </a:r>
            <a:r>
              <a:rPr lang="en-US" sz="2672" dirty="0"/>
              <a:t>arrive</a:t>
            </a:r>
            <a:endParaRPr sz="2672" dirty="0"/>
          </a:p>
          <a:p>
            <a:pPr>
              <a:defRPr sz="1800">
                <a:solidFill>
                  <a:srgbClr val="000000"/>
                </a:solidFill>
              </a:defRPr>
            </a:pPr>
            <a:endParaRPr sz="2672" dirty="0"/>
          </a:p>
          <a:p>
            <a:pPr>
              <a:defRPr sz="1800">
                <a:solidFill>
                  <a:srgbClr val="000000"/>
                </a:solidFill>
              </a:defRPr>
            </a:pPr>
            <a:r>
              <a:rPr sz="2672" dirty="0"/>
              <a:t>Such non-work-conserving schedulers are called </a:t>
            </a:r>
            <a:r>
              <a:rPr sz="2672" dirty="0">
                <a:solidFill>
                  <a:srgbClr val="0070C0"/>
                </a:solidFill>
              </a:rPr>
              <a:t>anticipatory schedulers</a:t>
            </a: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0" name="Shape 191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CFQ (Linux Default)</a:t>
            </a:r>
          </a:p>
        </p:txBody>
      </p:sp>
      <p:sp>
        <p:nvSpPr>
          <p:cNvPr id="1911" name="Shape 1911"/>
          <p:cNvSpPr>
            <a:spLocks noGrp="1"/>
          </p:cNvSpPr>
          <p:nvPr>
            <p:ph type="body" idx="4294967295"/>
          </p:nvPr>
        </p:nvSpPr>
        <p:spPr>
          <a:xfrm>
            <a:off x="283328" y="1605111"/>
            <a:ext cx="7804547" cy="5053106"/>
          </a:xfrm>
          <a:prstGeom prst="rect">
            <a:avLst/>
          </a:prstGeom>
        </p:spPr>
        <p:txBody>
          <a:bodyPr>
            <a:normAutofit/>
          </a:bodyPr>
          <a:lstStyle/>
          <a:p>
            <a:pPr defTabSz="357353">
              <a:defRPr sz="1800">
                <a:solidFill>
                  <a:srgbClr val="000000"/>
                </a:solidFill>
              </a:defRPr>
            </a:pPr>
            <a:r>
              <a:rPr sz="2324" dirty="0">
                <a:solidFill>
                  <a:srgbClr val="0070C0"/>
                </a:solidFill>
              </a:rPr>
              <a:t>Completely Fair Queueing</a:t>
            </a:r>
          </a:p>
          <a:p>
            <a:pPr marL="616717" lvl="1" indent="-321457" defTabSz="357353">
              <a:defRPr sz="1800">
                <a:solidFill>
                  <a:srgbClr val="000000"/>
                </a:solidFill>
              </a:defRPr>
            </a:pPr>
            <a:r>
              <a:rPr sz="2114" dirty="0"/>
              <a:t>Queue for </a:t>
            </a:r>
            <a:r>
              <a:rPr sz="2114" dirty="0">
                <a:solidFill>
                  <a:srgbClr val="0070C0"/>
                </a:solidFill>
              </a:rPr>
              <a:t>each process</a:t>
            </a:r>
          </a:p>
          <a:p>
            <a:pPr marL="616717" lvl="1" indent="-321457" defTabSz="357353">
              <a:defRPr sz="1800">
                <a:solidFill>
                  <a:srgbClr val="000000"/>
                </a:solidFill>
              </a:defRPr>
            </a:pPr>
            <a:r>
              <a:rPr lang="en-US" sz="2114" dirty="0">
                <a:solidFill>
                  <a:srgbClr val="0070C0"/>
                </a:solidFill>
              </a:rPr>
              <a:t>W</a:t>
            </a:r>
            <a:r>
              <a:rPr sz="2114" dirty="0">
                <a:solidFill>
                  <a:srgbClr val="0070C0"/>
                </a:solidFill>
              </a:rPr>
              <a:t>eighted round-robin between queues</a:t>
            </a:r>
            <a:r>
              <a:rPr sz="2114" dirty="0"/>
              <a:t>, with slice time proportional to </a:t>
            </a:r>
            <a:r>
              <a:rPr sz="2114" dirty="0">
                <a:solidFill>
                  <a:srgbClr val="0070C0"/>
                </a:solidFill>
              </a:rPr>
              <a:t>priority</a:t>
            </a:r>
            <a:endParaRPr lang="en-US" sz="2114" dirty="0">
              <a:solidFill>
                <a:srgbClr val="0070C0"/>
              </a:solidFill>
            </a:endParaRPr>
          </a:p>
          <a:p>
            <a:pPr marL="616717" lvl="1" indent="-321457" defTabSz="357353">
              <a:defRPr sz="1800">
                <a:solidFill>
                  <a:srgbClr val="000000"/>
                </a:solidFill>
              </a:defRPr>
            </a:pPr>
            <a:r>
              <a:rPr lang="en-US" sz="2250" dirty="0"/>
              <a:t>Yield slice only if idle for a given time (anticipation)</a:t>
            </a:r>
          </a:p>
          <a:p>
            <a:pPr marL="616717" lvl="1" indent="-321457" defTabSz="357353">
              <a:defRPr sz="1800">
                <a:solidFill>
                  <a:srgbClr val="000000"/>
                </a:solidFill>
              </a:defRPr>
            </a:pPr>
            <a:endParaRPr sz="2114" dirty="0"/>
          </a:p>
          <a:p>
            <a:pPr defTabSz="357353">
              <a:defRPr sz="1800">
                <a:solidFill>
                  <a:srgbClr val="000000"/>
                </a:solidFill>
              </a:defRPr>
            </a:pPr>
            <a:endParaRPr sz="2324" dirty="0"/>
          </a:p>
          <a:p>
            <a:pPr defTabSz="357353">
              <a:defRPr sz="1800">
                <a:solidFill>
                  <a:srgbClr val="000000"/>
                </a:solidFill>
              </a:defRPr>
            </a:pPr>
            <a:r>
              <a:rPr sz="2324" dirty="0"/>
              <a:t>Optimize order within queue</a:t>
            </a:r>
          </a:p>
          <a:p>
            <a:pPr defTabSz="357353">
              <a:defRPr sz="1800">
                <a:solidFill>
                  <a:srgbClr val="000000"/>
                </a:solidFill>
              </a:defRPr>
            </a:pPr>
            <a:endParaRPr sz="2324" dirty="0"/>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3" name="Shape 191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3600" dirty="0">
                <a:solidFill>
                  <a:srgbClr val="000000"/>
                </a:solidFill>
              </a:rPr>
              <a:t>I/O Device </a:t>
            </a:r>
            <a:r>
              <a:rPr sz="3600" dirty="0">
                <a:solidFill>
                  <a:srgbClr val="000000"/>
                </a:solidFill>
              </a:rPr>
              <a:t>Summary</a:t>
            </a:r>
          </a:p>
        </p:txBody>
      </p:sp>
      <p:sp>
        <p:nvSpPr>
          <p:cNvPr id="1914" name="Shape 1914"/>
          <p:cNvSpPr>
            <a:spLocks noGrp="1"/>
          </p:cNvSpPr>
          <p:nvPr>
            <p:ph type="body" idx="4294967295"/>
          </p:nvPr>
        </p:nvSpPr>
        <p:spPr>
          <a:xfrm>
            <a:off x="353973" y="1549433"/>
            <a:ext cx="8434467" cy="4967120"/>
          </a:xfrm>
          <a:prstGeom prst="rect">
            <a:avLst/>
          </a:prstGeom>
        </p:spPr>
        <p:txBody>
          <a:bodyPr>
            <a:normAutofit/>
          </a:bodyPr>
          <a:lstStyle/>
          <a:p>
            <a:pPr>
              <a:defRPr sz="1800">
                <a:solidFill>
                  <a:srgbClr val="000000"/>
                </a:solidFill>
              </a:defRPr>
            </a:pPr>
            <a:r>
              <a:rPr sz="2672" dirty="0"/>
              <a:t>Overlap I/O and CPU whenever possible!</a:t>
            </a:r>
          </a:p>
          <a:p>
            <a:pPr lvl="1">
              <a:defRPr sz="1800">
                <a:solidFill>
                  <a:srgbClr val="000000"/>
                </a:solidFill>
              </a:defRPr>
            </a:pPr>
            <a:r>
              <a:rPr sz="2272" dirty="0"/>
              <a:t>use interrupts, DMA</a:t>
            </a:r>
          </a:p>
          <a:p>
            <a:pPr>
              <a:defRPr sz="1800">
                <a:solidFill>
                  <a:srgbClr val="000000"/>
                </a:solidFill>
              </a:defRPr>
            </a:pPr>
            <a:endParaRPr lang="en-US" sz="2672" dirty="0"/>
          </a:p>
          <a:p>
            <a:pPr>
              <a:defRPr sz="1800">
                <a:solidFill>
                  <a:srgbClr val="000000"/>
                </a:solidFill>
              </a:defRPr>
            </a:pPr>
            <a:r>
              <a:rPr lang="en-US" sz="2672" dirty="0"/>
              <a:t>Storage devices provide common block interface</a:t>
            </a:r>
          </a:p>
          <a:p>
            <a:pPr>
              <a:defRPr sz="1800">
                <a:solidFill>
                  <a:srgbClr val="000000"/>
                </a:solidFill>
              </a:defRPr>
            </a:pPr>
            <a:endParaRPr sz="2672" dirty="0"/>
          </a:p>
          <a:p>
            <a:pPr>
              <a:defRPr sz="1800">
                <a:solidFill>
                  <a:srgbClr val="000000"/>
                </a:solidFill>
              </a:defRPr>
            </a:pPr>
            <a:r>
              <a:rPr lang="en-US" sz="2672" dirty="0"/>
              <a:t>On a disk: </a:t>
            </a:r>
            <a:r>
              <a:rPr sz="2672" dirty="0"/>
              <a:t>Never do random I/O unless you must!</a:t>
            </a:r>
          </a:p>
          <a:p>
            <a:pPr lvl="1">
              <a:defRPr sz="1800">
                <a:solidFill>
                  <a:srgbClr val="000000"/>
                </a:solidFill>
              </a:defRPr>
            </a:pPr>
            <a:r>
              <a:rPr sz="2272" dirty="0"/>
              <a:t>e.g., Quicksort is a terrible algorithm on disk</a:t>
            </a:r>
            <a:endParaRPr lang="en-US" sz="2272" dirty="0"/>
          </a:p>
          <a:p>
            <a:pPr>
              <a:defRPr sz="1800">
                <a:solidFill>
                  <a:srgbClr val="000000"/>
                </a:solidFill>
              </a:defRPr>
            </a:pPr>
            <a:endParaRPr lang="en-US" sz="2672" dirty="0"/>
          </a:p>
          <a:p>
            <a:pPr>
              <a:defRPr sz="1800">
                <a:solidFill>
                  <a:srgbClr val="000000"/>
                </a:solidFill>
              </a:defRPr>
            </a:pPr>
            <a:r>
              <a:rPr lang="en-US" sz="2672" dirty="0"/>
              <a:t>Spend time to schedule on slow, stateful devices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Shape 186"/>
          <p:cNvSpPr>
            <a:spLocks noGrp="1"/>
          </p:cNvSpPr>
          <p:nvPr>
            <p:ph type="title"/>
          </p:nvPr>
        </p:nvSpPr>
        <p:spPr>
          <a:prstGeom prst="rect">
            <a:avLst/>
          </a:prstGeom>
        </p:spPr>
        <p:txBody>
          <a:bodyPr/>
          <a:lstStyle>
            <a:lvl1pPr>
              <a:defRPr sz="6400"/>
            </a:lvl1pPr>
          </a:lstStyle>
          <a:p>
            <a:pPr lvl="0">
              <a:defRPr sz="1800">
                <a:solidFill>
                  <a:srgbClr val="000000"/>
                </a:solidFill>
              </a:defRPr>
            </a:pPr>
            <a:r>
              <a:rPr sz="3600" dirty="0">
                <a:solidFill>
                  <a:srgbClr val="000000"/>
                </a:solidFill>
              </a:rPr>
              <a:t>Example </a:t>
            </a:r>
            <a:r>
              <a:rPr lang="en-US" sz="3600" dirty="0">
                <a:solidFill>
                  <a:srgbClr val="000000"/>
                </a:solidFill>
              </a:rPr>
              <a:t>Write </a:t>
            </a:r>
            <a:r>
              <a:rPr sz="3600" dirty="0">
                <a:solidFill>
                  <a:srgbClr val="000000"/>
                </a:solidFill>
              </a:rPr>
              <a:t>Protocol</a:t>
            </a:r>
          </a:p>
        </p:txBody>
      </p:sp>
      <p:sp>
        <p:nvSpPr>
          <p:cNvPr id="187" name="Shape 187"/>
          <p:cNvSpPr>
            <a:spLocks noGrp="1"/>
          </p:cNvSpPr>
          <p:nvPr>
            <p:ph type="body" idx="4294967295"/>
          </p:nvPr>
        </p:nvSpPr>
        <p:spPr>
          <a:xfrm>
            <a:off x="515155" y="3592064"/>
            <a:ext cx="8093656" cy="3090038"/>
          </a:xfrm>
          <a:prstGeom prst="rect">
            <a:avLst/>
          </a:prstGeom>
        </p:spPr>
        <p:txBody>
          <a:bodyPr>
            <a:normAutofit/>
          </a:bodyPr>
          <a:lstStyle/>
          <a:p>
            <a:pPr lvl="0">
              <a:buNone/>
              <a:defRPr sz="1800">
                <a:solidFill>
                  <a:srgbClr val="000000"/>
                </a:solidFill>
              </a:defRPr>
            </a:pPr>
            <a:r>
              <a:rPr sz="2250" b="0" dirty="0">
                <a:latin typeface="Menlo"/>
                <a:ea typeface="Menlo"/>
                <a:cs typeface="Menlo"/>
                <a:sym typeface="Menlo"/>
              </a:rPr>
              <a:t>while (</a:t>
            </a:r>
            <a:r>
              <a:rPr sz="2250" b="0" dirty="0">
                <a:solidFill>
                  <a:srgbClr val="0070C0"/>
                </a:solidFill>
                <a:latin typeface="Menlo"/>
                <a:ea typeface="Menlo"/>
                <a:cs typeface="Menlo"/>
                <a:sym typeface="Menlo"/>
              </a:rPr>
              <a:t>STATUS</a:t>
            </a:r>
            <a:r>
              <a:rPr sz="2250" b="0" dirty="0">
                <a:latin typeface="Menlo"/>
                <a:ea typeface="Menlo"/>
                <a:cs typeface="Menlo"/>
                <a:sym typeface="Menlo"/>
              </a:rPr>
              <a:t> == BUSY)</a:t>
            </a:r>
          </a:p>
          <a:p>
            <a:pPr lvl="0">
              <a:buNone/>
              <a:defRPr sz="1800">
                <a:solidFill>
                  <a:srgbClr val="000000"/>
                </a:solidFill>
              </a:defRPr>
            </a:pPr>
            <a:r>
              <a:rPr sz="2250" b="0" dirty="0">
                <a:latin typeface="Menlo"/>
                <a:ea typeface="Menlo"/>
                <a:cs typeface="Menlo"/>
                <a:sym typeface="Menlo"/>
              </a:rPr>
              <a:t>	; // spin</a:t>
            </a:r>
          </a:p>
          <a:p>
            <a:pPr lvl="0">
              <a:buNone/>
              <a:defRPr sz="1800">
                <a:solidFill>
                  <a:srgbClr val="000000"/>
                </a:solidFill>
              </a:defRPr>
            </a:pPr>
            <a:r>
              <a:rPr sz="2250" b="0" dirty="0">
                <a:latin typeface="Menlo"/>
                <a:ea typeface="Menlo"/>
                <a:cs typeface="Menlo"/>
                <a:sym typeface="Menlo"/>
              </a:rPr>
              <a:t>Write data to </a:t>
            </a:r>
            <a:r>
              <a:rPr sz="2250" b="0" dirty="0">
                <a:solidFill>
                  <a:srgbClr val="0070C0"/>
                </a:solidFill>
                <a:latin typeface="Menlo"/>
                <a:ea typeface="Menlo"/>
                <a:cs typeface="Menlo"/>
                <a:sym typeface="Menlo"/>
              </a:rPr>
              <a:t>DATA</a:t>
            </a:r>
            <a:r>
              <a:rPr sz="2250" b="0" dirty="0">
                <a:latin typeface="Menlo"/>
                <a:ea typeface="Menlo"/>
                <a:cs typeface="Menlo"/>
                <a:sym typeface="Menlo"/>
              </a:rPr>
              <a:t> register</a:t>
            </a:r>
          </a:p>
          <a:p>
            <a:pPr lvl="0">
              <a:buNone/>
              <a:defRPr sz="1800">
                <a:solidFill>
                  <a:srgbClr val="000000"/>
                </a:solidFill>
              </a:defRPr>
            </a:pPr>
            <a:r>
              <a:rPr sz="2250" b="0" dirty="0">
                <a:latin typeface="Menlo"/>
                <a:ea typeface="Menlo"/>
                <a:cs typeface="Menlo"/>
                <a:sym typeface="Menlo"/>
              </a:rPr>
              <a:t>Write command to </a:t>
            </a:r>
            <a:r>
              <a:rPr sz="2250" b="0" dirty="0">
                <a:solidFill>
                  <a:srgbClr val="0070C0"/>
                </a:solidFill>
                <a:latin typeface="Menlo"/>
                <a:ea typeface="Menlo"/>
                <a:cs typeface="Menlo"/>
                <a:sym typeface="Menlo"/>
              </a:rPr>
              <a:t>COMMAND</a:t>
            </a:r>
            <a:r>
              <a:rPr sz="2250" b="0" dirty="0">
                <a:latin typeface="Menlo"/>
                <a:ea typeface="Menlo"/>
                <a:cs typeface="Menlo"/>
                <a:sym typeface="Menlo"/>
              </a:rPr>
              <a:t> register</a:t>
            </a:r>
          </a:p>
          <a:p>
            <a:pPr lvl="0">
              <a:buNone/>
              <a:defRPr sz="1800">
                <a:solidFill>
                  <a:srgbClr val="000000"/>
                </a:solidFill>
              </a:defRPr>
            </a:pPr>
            <a:r>
              <a:rPr sz="2250" b="0" dirty="0">
                <a:latin typeface="Menlo"/>
                <a:ea typeface="Menlo"/>
                <a:cs typeface="Menlo"/>
                <a:sym typeface="Menlo"/>
              </a:rPr>
              <a:t>while (</a:t>
            </a:r>
            <a:r>
              <a:rPr sz="2250" b="0" dirty="0">
                <a:solidFill>
                  <a:srgbClr val="0070C0"/>
                </a:solidFill>
                <a:latin typeface="Menlo"/>
                <a:ea typeface="Menlo"/>
                <a:cs typeface="Menlo"/>
                <a:sym typeface="Menlo"/>
              </a:rPr>
              <a:t>STATUS</a:t>
            </a:r>
            <a:r>
              <a:rPr sz="2250" b="0" dirty="0">
                <a:latin typeface="Menlo"/>
                <a:ea typeface="Menlo"/>
                <a:cs typeface="Menlo"/>
                <a:sym typeface="Menlo"/>
              </a:rPr>
              <a:t> == BUSY)</a:t>
            </a:r>
          </a:p>
          <a:p>
            <a:pPr lvl="0">
              <a:buNone/>
              <a:defRPr sz="1800">
                <a:solidFill>
                  <a:srgbClr val="000000"/>
                </a:solidFill>
              </a:defRPr>
            </a:pPr>
            <a:r>
              <a:rPr sz="2250" b="0" dirty="0">
                <a:latin typeface="Menlo"/>
                <a:ea typeface="Menlo"/>
                <a:cs typeface="Menlo"/>
                <a:sym typeface="Menlo"/>
              </a:rPr>
              <a:t>	; // spin</a:t>
            </a:r>
          </a:p>
        </p:txBody>
      </p:sp>
      <p:sp>
        <p:nvSpPr>
          <p:cNvPr id="4" name="Shape 173"/>
          <p:cNvSpPr/>
          <p:nvPr/>
        </p:nvSpPr>
        <p:spPr>
          <a:xfrm>
            <a:off x="2330987" y="1734136"/>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5" name="Shape 174"/>
          <p:cNvSpPr/>
          <p:nvPr/>
        </p:nvSpPr>
        <p:spPr>
          <a:xfrm>
            <a:off x="2688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6" name="Shape 175"/>
          <p:cNvSpPr/>
          <p:nvPr/>
        </p:nvSpPr>
        <p:spPr>
          <a:xfrm>
            <a:off x="3784850" y="1730085"/>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7" name="Shape 176"/>
          <p:cNvSpPr/>
          <p:nvPr/>
        </p:nvSpPr>
        <p:spPr>
          <a:xfrm>
            <a:off x="5507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12" name="Shape 183"/>
          <p:cNvSpPr/>
          <p:nvPr/>
        </p:nvSpPr>
        <p:spPr>
          <a:xfrm>
            <a:off x="2336132" y="2303910"/>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13" name="Shape 184"/>
          <p:cNvSpPr/>
          <p:nvPr/>
        </p:nvSpPr>
        <p:spPr>
          <a:xfrm>
            <a:off x="2701280" y="2394207"/>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rgbClr val="000000"/>
                </a:solidFill>
                <a:latin typeface="Calibri" panose="020F0502020204030204" pitchFamily="34" charset="0"/>
              </a:rPr>
              <a:t>Microcontroller (CPU+RAM)</a:t>
            </a:r>
          </a:p>
          <a:p>
            <a:pPr lvl="0" algn="l">
              <a:defRPr sz="1800">
                <a:solidFill>
                  <a:srgbClr val="000000"/>
                </a:solidFill>
              </a:defRPr>
            </a:pPr>
            <a:r>
              <a:rPr sz="1969" b="0" dirty="0">
                <a:solidFill>
                  <a:srgbClr val="000000"/>
                </a:solidFill>
                <a:latin typeface="Calibri" panose="020F0502020204030204" pitchFamily="34" charset="0"/>
              </a:rPr>
              <a:t>Extra RAM</a:t>
            </a:r>
          </a:p>
          <a:p>
            <a:pPr lvl="0" algn="l">
              <a:defRPr sz="1800">
                <a:solidFill>
                  <a:srgbClr val="000000"/>
                </a:solidFill>
              </a:defRPr>
            </a:pPr>
            <a:r>
              <a:rPr sz="1969" b="0" dirty="0">
                <a:solidFill>
                  <a:srgbClr val="000000"/>
                </a:solidFill>
                <a:latin typeface="Calibri" panose="020F0502020204030204" pitchFamily="34" charset="0"/>
              </a:rPr>
              <a:t>Other special-purpose chips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0" name="Shape 190"/>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latin typeface="Calibri" panose="020F0502020204030204" pitchFamily="34" charset="0"/>
              </a:rPr>
              <a:t>CPU:</a:t>
            </a:r>
          </a:p>
        </p:txBody>
      </p:sp>
      <p:sp>
        <p:nvSpPr>
          <p:cNvPr id="191" name="Shape 191"/>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latin typeface="Calibri" panose="020F0502020204030204" pitchFamily="34" charset="0"/>
              </a:rPr>
              <a:t>Disk:</a:t>
            </a:r>
          </a:p>
        </p:txBody>
      </p:sp>
      <p:sp>
        <p:nvSpPr>
          <p:cNvPr id="5" name="Shape 189">
            <a:extLst>
              <a:ext uri="{FF2B5EF4-FFF2-40B4-BE49-F238E27FC236}">
                <a16:creationId xmlns:a16="http://schemas.microsoft.com/office/drawing/2014/main" id="{EB44388C-0541-1547-8C93-2213FFE3F43E}"/>
              </a:ext>
            </a:extLst>
          </p:cNvPr>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 name="Shape 194"/>
          <p:cNvSpPr/>
          <p:nvPr/>
        </p:nvSpPr>
        <p:spPr>
          <a:xfrm>
            <a:off x="1892395" y="1170239"/>
            <a:ext cx="5274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195" name="Shape 195"/>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196" name="Shape 196"/>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197" name="Shape 197"/>
          <p:cNvSpPr/>
          <p:nvPr/>
        </p:nvSpPr>
        <p:spPr>
          <a:xfrm>
            <a:off x="1882806" y="1884614"/>
            <a:ext cx="527494"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8"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0" name="Shape 200"/>
          <p:cNvSpPr/>
          <p:nvPr/>
        </p:nvSpPr>
        <p:spPr>
          <a:xfrm>
            <a:off x="1892395" y="1170239"/>
            <a:ext cx="5274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01" name="Shape 201"/>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02" name="Shape 202"/>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03" name="Shape 203"/>
          <p:cNvSpPr/>
          <p:nvPr/>
        </p:nvSpPr>
        <p:spPr>
          <a:xfrm>
            <a:off x="1882806" y="1884614"/>
            <a:ext cx="527494"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204" name="Shape 204"/>
          <p:cNvSpPr/>
          <p:nvPr/>
        </p:nvSpPr>
        <p:spPr>
          <a:xfrm>
            <a:off x="2433514" y="76426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205" name="Shape 205"/>
          <p:cNvSpPr/>
          <p:nvPr/>
        </p:nvSpPr>
        <p:spPr>
          <a:xfrm>
            <a:off x="1344843" y="408178"/>
            <a:ext cx="2000420"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solidFill>
                  <a:srgbClr val="C00000"/>
                </a:solidFill>
                <a:latin typeface="Calibri" panose="020F0502020204030204" pitchFamily="34" charset="0"/>
              </a:rPr>
              <a:t>A wants to do I/O</a:t>
            </a:r>
          </a:p>
        </p:txBody>
      </p:sp>
      <p:sp>
        <p:nvSpPr>
          <p:cNvPr id="9"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	;</a:t>
            </a:r>
            <a:endPar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endParaRPr>
          </a:p>
        </p:txBody>
      </p:sp>
    </p:spTree>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7" name="Shape 207"/>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08" name="Shape 208"/>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09" name="Shape 209"/>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10" name="Shape 210"/>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solidFill>
                  <a:srgbClr val="C00000"/>
                </a:solidFill>
                <a:latin typeface="Calibri" panose="020F0502020204030204" pitchFamily="34" charset="0"/>
              </a:rPr>
              <a:t>1</a:t>
            </a:r>
          </a:p>
        </p:txBody>
      </p:sp>
      <p:sp>
        <p:nvSpPr>
          <p:cNvPr id="212" name="Shape 212"/>
          <p:cNvSpPr/>
          <p:nvPr/>
        </p:nvSpPr>
        <p:spPr>
          <a:xfrm>
            <a:off x="1892395" y="1170239"/>
            <a:ext cx="1516250"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13" name="Shape 213"/>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14" name="Shape 214"/>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15" name="Shape 215"/>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11"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200" b="0" dirty="0">
                <a:solidFill>
                  <a:srgbClr val="921F07"/>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7" name="Shape 217"/>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18" name="Shape 218"/>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19" name="Shape 219"/>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20" name="Shape 220"/>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22" name="Shape 222"/>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23" name="Shape 223"/>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24" name="Shape 224"/>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25" name="Shape 225"/>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226" name="Shape 226"/>
          <p:cNvSpPr/>
          <p:nvPr/>
        </p:nvSpPr>
        <p:spPr>
          <a:xfrm>
            <a:off x="1892395" y="1170239"/>
            <a:ext cx="2100260"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27" name="Shape 227"/>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28" name="Shape 228"/>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29" name="Shape 229"/>
          <p:cNvSpPr/>
          <p:nvPr/>
        </p:nvSpPr>
        <p:spPr>
          <a:xfrm>
            <a:off x="3452977" y="1884614"/>
            <a:ext cx="52343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30" name="Shape 230"/>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16"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921F07"/>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2" name="Shape 232"/>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33" name="Shape 233"/>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34" name="Shape 234"/>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35" name="Shape 235"/>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37" name="Shape 237"/>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38" name="Shape 238"/>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39" name="Shape 239"/>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40" name="Shape 240"/>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241" name="Shape 241"/>
          <p:cNvSpPr/>
          <p:nvPr/>
        </p:nvSpPr>
        <p:spPr>
          <a:xfrm>
            <a:off x="1892395" y="1170239"/>
            <a:ext cx="2134409"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42" name="Shape 242"/>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43" name="Shape 243"/>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44" name="Shape 244"/>
          <p:cNvSpPr/>
          <p:nvPr/>
        </p:nvSpPr>
        <p:spPr>
          <a:xfrm>
            <a:off x="3452977" y="1884614"/>
            <a:ext cx="576112"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45" name="Shape 245"/>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246" name="Shape 246"/>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247" name="Shape 247"/>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18"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921F07"/>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Shape 249"/>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0" name="Shape 250"/>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1" name="Shape 251"/>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2" name="Shape 252"/>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54" name="Shape 254"/>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5" name="Shape 255"/>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6" name="Shape 256"/>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7" name="Shape 257"/>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258" name="Shape 258"/>
          <p:cNvSpPr/>
          <p:nvPr/>
        </p:nvSpPr>
        <p:spPr>
          <a:xfrm>
            <a:off x="4097510"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59" name="Shape 259"/>
          <p:cNvSpPr/>
          <p:nvPr/>
        </p:nvSpPr>
        <p:spPr>
          <a:xfrm flipH="1">
            <a:off x="4033896"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60" name="Shape 260"/>
          <p:cNvSpPr/>
          <p:nvPr/>
        </p:nvSpPr>
        <p:spPr>
          <a:xfrm>
            <a:off x="4948149" y="979960"/>
            <a:ext cx="63614"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61" name="Shape 261"/>
          <p:cNvSpPr/>
          <p:nvPr/>
        </p:nvSpPr>
        <p:spPr>
          <a:xfrm>
            <a:off x="44054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4</a:t>
            </a:r>
          </a:p>
        </p:txBody>
      </p:sp>
      <p:sp>
        <p:nvSpPr>
          <p:cNvPr id="262" name="Shape 262"/>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263" name="Shape 263"/>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264" name="Shape 264"/>
          <p:cNvSpPr/>
          <p:nvPr/>
        </p:nvSpPr>
        <p:spPr>
          <a:xfrm>
            <a:off x="1892395" y="1170239"/>
            <a:ext cx="3120640"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65" name="Shape 265"/>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66" name="Shape 266"/>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67" name="Shape 267"/>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268" name="Shape 268"/>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2"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921F07"/>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 name="Shape 625"/>
          <p:cNvSpPr>
            <a:spLocks noGrp="1"/>
          </p:cNvSpPr>
          <p:nvPr>
            <p:ph type="title"/>
          </p:nvPr>
        </p:nvSpPr>
        <p:spPr>
          <a:xfrm>
            <a:off x="752576" y="2268140"/>
            <a:ext cx="7638847" cy="2321719"/>
          </a:xfrm>
          <a:prstGeom prst="rect">
            <a:avLst/>
          </a:prstGeom>
        </p:spPr>
        <p:txBody>
          <a:bodyPr/>
          <a:lstStyle>
            <a:lvl1pPr>
              <a:defRPr sz="7200"/>
            </a:lvl1pPr>
          </a:lstStyle>
          <a:p>
            <a:pPr lvl="0" algn="ctr">
              <a:defRPr sz="1800">
                <a:solidFill>
                  <a:srgbClr val="000000"/>
                </a:solidFill>
              </a:defRPr>
            </a:pPr>
            <a:r>
              <a:rPr lang="en-US" sz="5400" dirty="0">
                <a:solidFill>
                  <a:srgbClr val="000000"/>
                </a:solidFill>
              </a:rPr>
              <a:t>I/O Devices</a:t>
            </a:r>
            <a:endParaRPr sz="5400" dirty="0">
              <a:solidFill>
                <a:srgbClr val="000000"/>
              </a:solidFill>
            </a:endParaRPr>
          </a:p>
        </p:txBody>
      </p:sp>
    </p:spTree>
    <p:extLst>
      <p:ext uri="{BB962C8B-B14F-4D97-AF65-F5344CB8AC3E}">
        <p14:creationId xmlns:p14="http://schemas.microsoft.com/office/powerpoint/2010/main" val="3766146812"/>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0" name="Shape 270"/>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1" name="Shape 271"/>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2" name="Shape 272"/>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3" name="Shape 273"/>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75" name="Shape 275"/>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6" name="Shape 276"/>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7" name="Shape 277"/>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78" name="Shape 278"/>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279" name="Shape 279"/>
          <p:cNvSpPr/>
          <p:nvPr/>
        </p:nvSpPr>
        <p:spPr>
          <a:xfrm>
            <a:off x="4097510"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80" name="Shape 280"/>
          <p:cNvSpPr/>
          <p:nvPr/>
        </p:nvSpPr>
        <p:spPr>
          <a:xfrm flipH="1">
            <a:off x="4033896"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81" name="Shape 281"/>
          <p:cNvSpPr/>
          <p:nvPr/>
        </p:nvSpPr>
        <p:spPr>
          <a:xfrm>
            <a:off x="4948149" y="979960"/>
            <a:ext cx="63614"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82" name="Shape 282"/>
          <p:cNvSpPr/>
          <p:nvPr/>
        </p:nvSpPr>
        <p:spPr>
          <a:xfrm>
            <a:off x="44054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4</a:t>
            </a:r>
          </a:p>
        </p:txBody>
      </p:sp>
      <p:sp>
        <p:nvSpPr>
          <p:cNvPr id="283" name="Shape 283"/>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284" name="Shape 284"/>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285" name="Shape 285"/>
          <p:cNvSpPr/>
          <p:nvPr/>
        </p:nvSpPr>
        <p:spPr>
          <a:xfrm>
            <a:off x="1892395" y="1170239"/>
            <a:ext cx="3119366"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86" name="Shape 286"/>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287" name="Shape 287"/>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288" name="Shape 288"/>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289" name="Shape 289"/>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2"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	;</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a:solidFill>
                  <a:srgbClr val="000000"/>
                </a:solidFill>
                <a:effectLst>
                  <a:outerShdw blurRad="63500" dir="2700000" algn="tl" rotWithShape="0">
                    <a:schemeClr val="tx1">
                      <a:alpha val="40000"/>
                    </a:schemeClr>
                  </a:outerShdw>
                </a:effectLst>
                <a:latin typeface="Menlo"/>
                <a:ea typeface="Menlo"/>
                <a:cs typeface="Menlo"/>
                <a:sym typeface="Menlo"/>
              </a:rPr>
              <a:t>	;</a:t>
            </a:r>
            <a:endPar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endParaRPr>
          </a:p>
        </p:txBody>
      </p:sp>
    </p:spTree>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hape 291"/>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2" name="Shape 292"/>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3" name="Shape 293"/>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4" name="Shape 294"/>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96" name="Shape 296"/>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7" name="Shape 297"/>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8" name="Shape 298"/>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9" name="Shape 299"/>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300" name="Shape 300"/>
          <p:cNvSpPr/>
          <p:nvPr/>
        </p:nvSpPr>
        <p:spPr>
          <a:xfrm>
            <a:off x="4097510"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1" name="Shape 301"/>
          <p:cNvSpPr/>
          <p:nvPr/>
        </p:nvSpPr>
        <p:spPr>
          <a:xfrm flipH="1">
            <a:off x="4033896"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2" name="Shape 302"/>
          <p:cNvSpPr/>
          <p:nvPr/>
        </p:nvSpPr>
        <p:spPr>
          <a:xfrm>
            <a:off x="4948149" y="979960"/>
            <a:ext cx="63614"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3" name="Shape 303"/>
          <p:cNvSpPr/>
          <p:nvPr/>
        </p:nvSpPr>
        <p:spPr>
          <a:xfrm>
            <a:off x="44054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4</a:t>
            </a:r>
          </a:p>
        </p:txBody>
      </p:sp>
      <p:sp>
        <p:nvSpPr>
          <p:cNvPr id="304" name="Shape 304"/>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305" name="Shape 305"/>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306" name="Shape 306"/>
          <p:cNvSpPr/>
          <p:nvPr/>
        </p:nvSpPr>
        <p:spPr>
          <a:xfrm>
            <a:off x="1892395" y="1170239"/>
            <a:ext cx="3119366"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07" name="Shape 307"/>
          <p:cNvSpPr/>
          <p:nvPr/>
        </p:nvSpPr>
        <p:spPr>
          <a:xfrm>
            <a:off x="5020015" y="1170239"/>
            <a:ext cx="163684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308" name="Shape 308"/>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309" name="Shape 309"/>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310" name="Shape 310"/>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311" name="Shape 311"/>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3"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r>
              <a:rPr lang="en-US" altLang="zh-CN" sz="2000" b="0" dirty="0">
                <a:latin typeface="Menlo"/>
                <a:ea typeface="Menlo"/>
                <a:cs typeface="Menlo"/>
                <a:sym typeface="Menlo"/>
              </a:rPr>
              <a:t> </a:t>
            </a:r>
            <a:endPar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endParaRP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r>
              <a:rPr lang="en-US" altLang="zh-CN" sz="2000" b="0" dirty="0">
                <a:latin typeface="Menlo"/>
                <a:ea typeface="Menlo"/>
                <a:cs typeface="Menlo"/>
                <a:sym typeface="Menlo"/>
              </a:rPr>
              <a:t> </a:t>
            </a:r>
            <a:endPar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endParaRPr>
          </a:p>
        </p:txBody>
      </p:sp>
    </p:spTree>
    <p:extLst>
      <p:ext uri="{BB962C8B-B14F-4D97-AF65-F5344CB8AC3E}">
        <p14:creationId xmlns:p14="http://schemas.microsoft.com/office/powerpoint/2010/main" val="3903716729"/>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Protocol Variants</a:t>
            </a:r>
          </a:p>
        </p:txBody>
      </p:sp>
      <p:sp>
        <p:nvSpPr>
          <p:cNvPr id="413" name="Shape 413"/>
          <p:cNvSpPr>
            <a:spLocks noGrp="1"/>
          </p:cNvSpPr>
          <p:nvPr>
            <p:ph type="body" idx="4294967295"/>
          </p:nvPr>
        </p:nvSpPr>
        <p:spPr>
          <a:xfrm>
            <a:off x="327246" y="3632351"/>
            <a:ext cx="8636450" cy="3123941"/>
          </a:xfrm>
          <a:prstGeom prst="rect">
            <a:avLst/>
          </a:prstGeom>
        </p:spPr>
        <p:txBody>
          <a:bodyPr>
            <a:normAutofit/>
          </a:bodyPr>
          <a:lstStyle/>
          <a:p>
            <a:pPr lvl="0">
              <a:defRPr sz="1800">
                <a:solidFill>
                  <a:srgbClr val="000000"/>
                </a:solidFill>
              </a:defRPr>
            </a:pPr>
            <a:r>
              <a:rPr sz="2672" dirty="0">
                <a:solidFill>
                  <a:srgbClr val="0070C0"/>
                </a:solidFill>
                <a:ea typeface="Helvetica"/>
                <a:cs typeface="Calibri" panose="020F0502020204030204" pitchFamily="34" charset="0"/>
                <a:sym typeface="Helvetica"/>
              </a:rPr>
              <a:t>Status checks</a:t>
            </a:r>
            <a:r>
              <a:rPr sz="2672" dirty="0">
                <a:solidFill>
                  <a:srgbClr val="0070C0"/>
                </a:solidFill>
                <a:cs typeface="Calibri" panose="020F0502020204030204" pitchFamily="34" charset="0"/>
              </a:rPr>
              <a:t>: polling </a:t>
            </a:r>
            <a:r>
              <a:rPr sz="2672" i="1" dirty="0">
                <a:solidFill>
                  <a:srgbClr val="0070C0"/>
                </a:solidFill>
                <a:cs typeface="Calibri" panose="020F0502020204030204" pitchFamily="34" charset="0"/>
              </a:rPr>
              <a:t>vs.</a:t>
            </a:r>
            <a:r>
              <a:rPr sz="2672" dirty="0">
                <a:solidFill>
                  <a:srgbClr val="0070C0"/>
                </a:solidFill>
                <a:cs typeface="Calibri" panose="020F0502020204030204" pitchFamily="34" charset="0"/>
              </a:rPr>
              <a:t> interrupts</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ea typeface="Helvetica"/>
                <a:cs typeface="Calibri" panose="020F0502020204030204" pitchFamily="34" charset="0"/>
                <a:sym typeface="Helvetica"/>
              </a:rPr>
              <a:t>Data</a:t>
            </a:r>
            <a:r>
              <a:rPr sz="2672" dirty="0">
                <a:cs typeface="Calibri" panose="020F0502020204030204" pitchFamily="34" charset="0"/>
              </a:rPr>
              <a:t>: PIO </a:t>
            </a:r>
            <a:r>
              <a:rPr sz="2672" i="1" dirty="0">
                <a:cs typeface="Calibri" panose="020F0502020204030204" pitchFamily="34" charset="0"/>
              </a:rPr>
              <a:t>vs.</a:t>
            </a:r>
            <a:r>
              <a:rPr sz="2672" dirty="0">
                <a:cs typeface="Calibri" panose="020F0502020204030204" pitchFamily="34" charset="0"/>
              </a:rPr>
              <a:t> DMA</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ea typeface="Helvetica"/>
                <a:cs typeface="Calibri" panose="020F0502020204030204" pitchFamily="34" charset="0"/>
                <a:sym typeface="Helvetica"/>
              </a:rPr>
              <a:t>Control</a:t>
            </a:r>
            <a:r>
              <a:rPr sz="2672" dirty="0">
                <a:cs typeface="Calibri" panose="020F0502020204030204" pitchFamily="34" charset="0"/>
              </a:rPr>
              <a:t>: special instructions </a:t>
            </a:r>
            <a:r>
              <a:rPr sz="2672" i="1" dirty="0">
                <a:cs typeface="Calibri" panose="020F0502020204030204" pitchFamily="34" charset="0"/>
              </a:rPr>
              <a:t>vs.</a:t>
            </a:r>
            <a:r>
              <a:rPr sz="2672" dirty="0">
                <a:cs typeface="Calibri" panose="020F0502020204030204" pitchFamily="34" charset="0"/>
              </a:rPr>
              <a:t> memory-mapped I/O</a:t>
            </a:r>
          </a:p>
        </p:txBody>
      </p:sp>
      <p:sp>
        <p:nvSpPr>
          <p:cNvPr id="4" name="Shape 173"/>
          <p:cNvSpPr/>
          <p:nvPr/>
        </p:nvSpPr>
        <p:spPr>
          <a:xfrm>
            <a:off x="2330987" y="1734136"/>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5" name="Shape 174"/>
          <p:cNvSpPr/>
          <p:nvPr/>
        </p:nvSpPr>
        <p:spPr>
          <a:xfrm>
            <a:off x="2688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6" name="Shape 175"/>
          <p:cNvSpPr/>
          <p:nvPr/>
        </p:nvSpPr>
        <p:spPr>
          <a:xfrm>
            <a:off x="3784850" y="1730085"/>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7" name="Shape 176"/>
          <p:cNvSpPr/>
          <p:nvPr/>
        </p:nvSpPr>
        <p:spPr>
          <a:xfrm>
            <a:off x="5507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8" name="Shape 183"/>
          <p:cNvSpPr/>
          <p:nvPr/>
        </p:nvSpPr>
        <p:spPr>
          <a:xfrm>
            <a:off x="2336132" y="2303910"/>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9" name="Shape 184"/>
          <p:cNvSpPr/>
          <p:nvPr/>
        </p:nvSpPr>
        <p:spPr>
          <a:xfrm>
            <a:off x="2701280" y="2394207"/>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chemeClr val="bg1"/>
                </a:solidFill>
                <a:latin typeface="Calibri" panose="020F0502020204030204" pitchFamily="34" charset="0"/>
              </a:rPr>
              <a:t>Microcontroller (CPU+RAM)</a:t>
            </a:r>
          </a:p>
          <a:p>
            <a:pPr lvl="0" algn="l">
              <a:defRPr sz="1800">
                <a:solidFill>
                  <a:srgbClr val="000000"/>
                </a:solidFill>
              </a:defRPr>
            </a:pPr>
            <a:r>
              <a:rPr sz="1969" b="0" dirty="0">
                <a:solidFill>
                  <a:schemeClr val="bg1"/>
                </a:solidFill>
                <a:latin typeface="Calibri" panose="020F0502020204030204" pitchFamily="34" charset="0"/>
              </a:rPr>
              <a:t>Extra RAM</a:t>
            </a:r>
          </a:p>
          <a:p>
            <a:pPr lvl="0" algn="l">
              <a:defRPr sz="1800">
                <a:solidFill>
                  <a:srgbClr val="000000"/>
                </a:solidFill>
              </a:defRPr>
            </a:pPr>
            <a:r>
              <a:rPr sz="1969" b="0" dirty="0">
                <a:solidFill>
                  <a:schemeClr val="bg1"/>
                </a:solidFill>
                <a:latin typeface="Calibri" panose="020F0502020204030204" pitchFamily="34" charset="0"/>
              </a:rPr>
              <a:t>Other special-purpose chips</a:t>
            </a:r>
          </a:p>
        </p:txBody>
      </p:sp>
      <p:sp>
        <p:nvSpPr>
          <p:cNvPr id="2" name="Shape 409">
            <a:extLst>
              <a:ext uri="{FF2B5EF4-FFF2-40B4-BE49-F238E27FC236}">
                <a16:creationId xmlns:a16="http://schemas.microsoft.com/office/drawing/2014/main" id="{ED96CC4A-C9C6-CEB6-9C37-A9EBD4998AE4}"/>
              </a:ext>
            </a:extLst>
          </p:cNvPr>
          <p:cNvSpPr txBox="1">
            <a:spLocks/>
          </p:cNvSpPr>
          <p:nvPr/>
        </p:nvSpPr>
        <p:spPr bwMode="auto">
          <a:xfrm>
            <a:off x="683568" y="3930651"/>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kern="0" dirty="0">
                <a:solidFill>
                  <a:srgbClr val="0070C0"/>
                </a:solidFill>
              </a:rPr>
              <a:t>Lowering CPU Overhead With Interrupts</a:t>
            </a:r>
            <a:endParaRPr lang="en-US" sz="2400" b="0" i="1" kern="0" dirty="0">
              <a:solidFill>
                <a:srgbClr val="0070C0"/>
              </a:solidFill>
            </a:endParaRPr>
          </a:p>
        </p:txBody>
      </p:sp>
    </p:spTree>
    <p:extLst>
      <p:ext uri="{BB962C8B-B14F-4D97-AF65-F5344CB8AC3E}">
        <p14:creationId xmlns:p14="http://schemas.microsoft.com/office/powerpoint/2010/main" val="431102988"/>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1" name="Shape 291"/>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2" name="Shape 292"/>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3" name="Shape 293"/>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4" name="Shape 294"/>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solidFill>
                  <a:srgbClr val="FF0000"/>
                </a:solidFill>
                <a:latin typeface="Calibri" panose="020F0502020204030204" pitchFamily="34" charset="0"/>
              </a:rPr>
              <a:t>1</a:t>
            </a:r>
          </a:p>
        </p:txBody>
      </p:sp>
      <p:sp>
        <p:nvSpPr>
          <p:cNvPr id="296" name="Shape 296"/>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7" name="Shape 297"/>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8" name="Shape 298"/>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299" name="Shape 299"/>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300" name="Shape 300"/>
          <p:cNvSpPr/>
          <p:nvPr/>
        </p:nvSpPr>
        <p:spPr>
          <a:xfrm>
            <a:off x="4097510"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1" name="Shape 301"/>
          <p:cNvSpPr/>
          <p:nvPr/>
        </p:nvSpPr>
        <p:spPr>
          <a:xfrm flipH="1">
            <a:off x="4033896"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2" name="Shape 302"/>
          <p:cNvSpPr/>
          <p:nvPr/>
        </p:nvSpPr>
        <p:spPr>
          <a:xfrm>
            <a:off x="4948149" y="979960"/>
            <a:ext cx="63614"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03" name="Shape 303"/>
          <p:cNvSpPr/>
          <p:nvPr/>
        </p:nvSpPr>
        <p:spPr>
          <a:xfrm>
            <a:off x="44054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solidFill>
                  <a:srgbClr val="FF0000"/>
                </a:solidFill>
                <a:latin typeface="Calibri" panose="020F0502020204030204" pitchFamily="34" charset="0"/>
              </a:rPr>
              <a:t>4</a:t>
            </a:r>
          </a:p>
        </p:txBody>
      </p:sp>
      <p:sp>
        <p:nvSpPr>
          <p:cNvPr id="304" name="Shape 304"/>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305" name="Shape 305"/>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306" name="Shape 306"/>
          <p:cNvSpPr/>
          <p:nvPr/>
        </p:nvSpPr>
        <p:spPr>
          <a:xfrm>
            <a:off x="1892395" y="1170239"/>
            <a:ext cx="3119366"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07" name="Shape 307"/>
          <p:cNvSpPr/>
          <p:nvPr/>
        </p:nvSpPr>
        <p:spPr>
          <a:xfrm>
            <a:off x="5020015" y="1170239"/>
            <a:ext cx="163684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308" name="Shape 308"/>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309" name="Shape 309"/>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310" name="Shape 310"/>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311" name="Shape 311"/>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23"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r>
              <a:rPr lang="en-US" altLang="zh-CN" sz="2000" b="0" dirty="0">
                <a:latin typeface="Menlo"/>
                <a:ea typeface="Menlo"/>
                <a:cs typeface="Menlo"/>
                <a:sym typeface="Menlo"/>
              </a:rPr>
              <a:t> // </a:t>
            </a:r>
            <a:r>
              <a:rPr lang="en-US" altLang="zh-CN" sz="2000" b="0" dirty="0">
                <a:solidFill>
                  <a:srgbClr val="FF0000"/>
                </a:solidFill>
                <a:latin typeface="Menlo"/>
                <a:ea typeface="Menlo"/>
                <a:cs typeface="Menlo"/>
                <a:sym typeface="Menlo"/>
              </a:rPr>
              <a:t>spin/polling</a:t>
            </a:r>
            <a:endPar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endParaRP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	;</a:t>
            </a:r>
            <a:r>
              <a:rPr lang="en-US" altLang="zh-CN" sz="2000" b="0" dirty="0">
                <a:latin typeface="Menlo"/>
                <a:ea typeface="Menlo"/>
                <a:cs typeface="Menlo"/>
                <a:sym typeface="Menlo"/>
              </a:rPr>
              <a:t> // </a:t>
            </a:r>
            <a:r>
              <a:rPr lang="en-US" altLang="zh-CN" sz="2000" b="0" dirty="0">
                <a:solidFill>
                  <a:srgbClr val="FF0000"/>
                </a:solidFill>
                <a:latin typeface="Menlo"/>
                <a:ea typeface="Menlo"/>
                <a:cs typeface="Menlo"/>
                <a:sym typeface="Menlo"/>
              </a:rPr>
              <a:t>spin/polling</a:t>
            </a:r>
            <a:endPar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endParaRPr>
          </a:p>
        </p:txBody>
      </p:sp>
      <p:sp>
        <p:nvSpPr>
          <p:cNvPr id="24" name="Shape 334"/>
          <p:cNvSpPr/>
          <p:nvPr/>
        </p:nvSpPr>
        <p:spPr>
          <a:xfrm>
            <a:off x="648509" y="6134889"/>
            <a:ext cx="310822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how to avoid spinning?</a:t>
            </a:r>
          </a:p>
        </p:txBody>
      </p:sp>
      <p:sp>
        <p:nvSpPr>
          <p:cNvPr id="25" name="Rectangle 24"/>
          <p:cNvSpPr/>
          <p:nvPr/>
        </p:nvSpPr>
        <p:spPr>
          <a:xfrm>
            <a:off x="5624638" y="6138945"/>
            <a:ext cx="1528432" cy="461665"/>
          </a:xfrm>
          <a:prstGeom prst="rect">
            <a:avLst/>
          </a:prstGeom>
        </p:spPr>
        <p:txBody>
          <a:bodyPr wrap="none">
            <a:spAutoFit/>
          </a:bodyPr>
          <a:lstStyle/>
          <a:p>
            <a:r>
              <a:rPr lang="en-US" b="0" dirty="0">
                <a:solidFill>
                  <a:srgbClr val="0070C0"/>
                </a:solidFill>
                <a:latin typeface="Calibri" panose="020F0502020204030204" pitchFamily="34" charset="0"/>
              </a:rPr>
              <a:t>interrupts!</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Shape 359"/>
          <p:cNvSpPr/>
          <p:nvPr/>
        </p:nvSpPr>
        <p:spPr>
          <a:xfrm>
            <a:off x="2490167"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0" name="Shape 360"/>
          <p:cNvSpPr/>
          <p:nvPr/>
        </p:nvSpPr>
        <p:spPr>
          <a:xfrm flipH="1">
            <a:off x="2426552"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1" name="Shape 361"/>
          <p:cNvSpPr/>
          <p:nvPr/>
        </p:nvSpPr>
        <p:spPr>
          <a:xfrm>
            <a:off x="333187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2" name="Shape 362"/>
          <p:cNvSpPr/>
          <p:nvPr/>
        </p:nvSpPr>
        <p:spPr>
          <a:xfrm>
            <a:off x="2798132"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363" name="Shape 363"/>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4" name="Shape 364"/>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5" name="Shape 365"/>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6" name="Shape 366"/>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367" name="Shape 367"/>
          <p:cNvSpPr/>
          <p:nvPr/>
        </p:nvSpPr>
        <p:spPr>
          <a:xfrm>
            <a:off x="4097510" y="979960"/>
            <a:ext cx="845247"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8" name="Shape 368"/>
          <p:cNvSpPr/>
          <p:nvPr/>
        </p:nvSpPr>
        <p:spPr>
          <a:xfrm flipH="1">
            <a:off x="4033896"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69" name="Shape 369"/>
          <p:cNvSpPr/>
          <p:nvPr/>
        </p:nvSpPr>
        <p:spPr>
          <a:xfrm>
            <a:off x="4948149" y="979960"/>
            <a:ext cx="63614"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70" name="Shape 370"/>
          <p:cNvSpPr/>
          <p:nvPr/>
        </p:nvSpPr>
        <p:spPr>
          <a:xfrm>
            <a:off x="44054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4</a:t>
            </a:r>
          </a:p>
        </p:txBody>
      </p:sp>
      <p:sp>
        <p:nvSpPr>
          <p:cNvPr id="371" name="Shape 371"/>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372" name="Shape 372"/>
          <p:cNvSpPr/>
          <p:nvPr/>
        </p:nvSpPr>
        <p:spPr>
          <a:xfrm>
            <a:off x="3885785" y="27423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a:t>
            </a:r>
          </a:p>
        </p:txBody>
      </p:sp>
      <p:sp>
        <p:nvSpPr>
          <p:cNvPr id="373" name="Shape 373"/>
          <p:cNvSpPr/>
          <p:nvPr/>
        </p:nvSpPr>
        <p:spPr>
          <a:xfrm>
            <a:off x="1892395" y="1170239"/>
            <a:ext cx="3113100"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74" name="Shape 374"/>
          <p:cNvSpPr/>
          <p:nvPr/>
        </p:nvSpPr>
        <p:spPr>
          <a:xfrm>
            <a:off x="5023389" y="1163885"/>
            <a:ext cx="163684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dirty="0">
                <a:solidFill>
                  <a:schemeClr val="bg1"/>
                </a:solidFill>
              </a:rPr>
              <a:t>B</a:t>
            </a:r>
          </a:p>
        </p:txBody>
      </p:sp>
      <p:sp>
        <p:nvSpPr>
          <p:cNvPr id="375" name="Shape 375"/>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376" name="Shape 376"/>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377" name="Shape 377"/>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378" name="Shape 378"/>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79" name="Shape 379"/>
          <p:cNvSpPr/>
          <p:nvPr/>
        </p:nvSpPr>
        <p:spPr>
          <a:xfrm>
            <a:off x="5387201" y="66288"/>
            <a:ext cx="3036088" cy="778931"/>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defRPr sz="1800">
                <a:solidFill>
                  <a:srgbClr val="000000"/>
                </a:solidFill>
              </a:defRPr>
            </a:pPr>
            <a:r>
              <a:rPr sz="2531" b="0" dirty="0">
                <a:solidFill>
                  <a:srgbClr val="0070C0"/>
                </a:solidFill>
                <a:latin typeface="Calibri" panose="020F0502020204030204" pitchFamily="34" charset="0"/>
              </a:rPr>
              <a:t>how to avoid spinning?</a:t>
            </a:r>
          </a:p>
          <a:p>
            <a:pPr lvl="0">
              <a:defRPr sz="1800">
                <a:solidFill>
                  <a:srgbClr val="000000"/>
                </a:solidFill>
              </a:defRPr>
            </a:pPr>
            <a:r>
              <a:rPr sz="2531" b="0" dirty="0">
                <a:solidFill>
                  <a:srgbClr val="0070C0"/>
                </a:solidFill>
                <a:latin typeface="Calibri" panose="020F0502020204030204" pitchFamily="34" charset="0"/>
              </a:rPr>
              <a:t>interrupts!</a:t>
            </a:r>
          </a:p>
        </p:txBody>
      </p:sp>
      <p:sp>
        <p:nvSpPr>
          <p:cNvPr id="25"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		sleep &amp; wait for interrupt;</a:t>
            </a:r>
          </a:p>
        </p:txBody>
      </p:sp>
    </p:spTree>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3" name="Shape 383"/>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84" name="Shape 384"/>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85" name="Shape 385"/>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86" name="Shape 386"/>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387" name="Shape 387"/>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388" name="Shape 388"/>
          <p:cNvSpPr/>
          <p:nvPr/>
        </p:nvSpPr>
        <p:spPr>
          <a:xfrm>
            <a:off x="3774075" y="274233"/>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389" name="Shape 389"/>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90" name="Shape 390"/>
          <p:cNvSpPr/>
          <p:nvPr/>
        </p:nvSpPr>
        <p:spPr>
          <a:xfrm>
            <a:off x="5529716" y="1170239"/>
            <a:ext cx="454795"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391" name="Shape 391"/>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392" name="Shape 392"/>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393" name="Shape 393"/>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394" name="Shape 394"/>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96" name="Shape 396"/>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397" name="Shape 397"/>
          <p:cNvSpPr/>
          <p:nvPr/>
        </p:nvSpPr>
        <p:spPr>
          <a:xfrm>
            <a:off x="4038458" y="1170239"/>
            <a:ext cx="979320"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398" name="Shape 398"/>
          <p:cNvSpPr/>
          <p:nvPr/>
        </p:nvSpPr>
        <p:spPr>
          <a:xfrm>
            <a:off x="5046478"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399" name="Shape 399"/>
          <p:cNvSpPr/>
          <p:nvPr/>
        </p:nvSpPr>
        <p:spPr>
          <a:xfrm>
            <a:off x="3428301" y="1170239"/>
            <a:ext cx="58145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00" name="Shape 400"/>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401" name="Shape 401"/>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2"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0000"/>
                </a:solidFill>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solidFill>
                  <a:srgbClr val="0070C0"/>
                </a:solidFill>
                <a:effectLst>
                  <a:outerShdw blurRad="63500" dir="2700000" algn="tl" rotWithShape="0">
                    <a:schemeClr val="tx1">
                      <a:alpha val="40000"/>
                    </a:schemeClr>
                  </a:outerShdw>
                </a:effectLst>
                <a:latin typeface="Menlo"/>
                <a:ea typeface="Menlo"/>
                <a:cs typeface="Menlo"/>
                <a:sym typeface="Menlo"/>
              </a:rPr>
              <a:t>		sleep &amp; wait for interrupt;</a:t>
            </a:r>
          </a:p>
        </p:txBody>
      </p:sp>
      <p:sp>
        <p:nvSpPr>
          <p:cNvPr id="2" name="TextBox 1">
            <a:extLst>
              <a:ext uri="{FF2B5EF4-FFF2-40B4-BE49-F238E27FC236}">
                <a16:creationId xmlns:a16="http://schemas.microsoft.com/office/drawing/2014/main" id="{5782237B-9972-D345-8E65-F4568AC815B6}"/>
              </a:ext>
            </a:extLst>
          </p:cNvPr>
          <p:cNvSpPr txBox="1"/>
          <p:nvPr/>
        </p:nvSpPr>
        <p:spPr>
          <a:xfrm>
            <a:off x="5874496" y="15299"/>
            <a:ext cx="3371403" cy="1200329"/>
          </a:xfrm>
          <a:prstGeom prst="rect">
            <a:avLst/>
          </a:prstGeom>
          <a:noFill/>
        </p:spPr>
        <p:txBody>
          <a:bodyPr wrap="square" rtlCol="0">
            <a:spAutoFit/>
          </a:bodyPr>
          <a:lstStyle/>
          <a:p>
            <a:r>
              <a:rPr lang="en-CN" dirty="0">
                <a:solidFill>
                  <a:srgbClr val="0070C0"/>
                </a:solidFill>
                <a:latin typeface="Calibri" pitchFamily="34" charset="0"/>
              </a:rPr>
              <a:t>A CPU-Disk pipieline that enables computation and I/O overlapping</a:t>
            </a:r>
          </a:p>
        </p:txBody>
      </p:sp>
    </p:spTree>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Shape 409"/>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Interrupts vs. Polling</a:t>
            </a:r>
          </a:p>
        </p:txBody>
      </p:sp>
      <p:sp>
        <p:nvSpPr>
          <p:cNvPr id="410" name="Shape 410"/>
          <p:cNvSpPr>
            <a:spLocks noGrp="1"/>
          </p:cNvSpPr>
          <p:nvPr>
            <p:ph type="body" idx="4294967295"/>
          </p:nvPr>
        </p:nvSpPr>
        <p:spPr>
          <a:xfrm>
            <a:off x="343436" y="1763158"/>
            <a:ext cx="8585916" cy="4694124"/>
          </a:xfrm>
          <a:prstGeom prst="rect">
            <a:avLst/>
          </a:prstGeom>
        </p:spPr>
        <p:txBody>
          <a:bodyPr>
            <a:normAutofit lnSpcReduction="10000"/>
          </a:bodyPr>
          <a:lstStyle/>
          <a:p>
            <a:pPr>
              <a:defRPr sz="1800">
                <a:solidFill>
                  <a:srgbClr val="000000"/>
                </a:solidFill>
              </a:defRPr>
            </a:pPr>
            <a:r>
              <a:rPr lang="en-US" sz="2600" dirty="0"/>
              <a:t>Are </a:t>
            </a:r>
            <a:r>
              <a:rPr sz="2600" dirty="0"/>
              <a:t>interrupts ever worse</a:t>
            </a:r>
            <a:r>
              <a:rPr lang="en-US" sz="2600" dirty="0"/>
              <a:t> than polling</a:t>
            </a:r>
            <a:r>
              <a:rPr sz="2600" dirty="0"/>
              <a:t>?</a:t>
            </a:r>
            <a:endParaRPr lang="en-US" sz="2600" dirty="0"/>
          </a:p>
          <a:p>
            <a:pPr lvl="1">
              <a:defRPr sz="1800">
                <a:solidFill>
                  <a:srgbClr val="000000"/>
                </a:solidFill>
              </a:defRPr>
            </a:pPr>
            <a:r>
              <a:rPr lang="en-US" sz="2600" dirty="0"/>
              <a:t>The overhead of task switching is expensive</a:t>
            </a:r>
          </a:p>
          <a:p>
            <a:pPr>
              <a:defRPr sz="1800">
                <a:solidFill>
                  <a:srgbClr val="000000"/>
                </a:solidFill>
              </a:defRPr>
            </a:pPr>
            <a:r>
              <a:rPr lang="en-US" sz="2600" dirty="0"/>
              <a:t>Fast device: Better to spin than take interrupt overhead</a:t>
            </a:r>
          </a:p>
          <a:p>
            <a:pPr lvl="1">
              <a:defRPr sz="1800">
                <a:solidFill>
                  <a:srgbClr val="000000"/>
                </a:solidFill>
              </a:defRPr>
            </a:pPr>
            <a:r>
              <a:rPr lang="en-US" sz="2600" dirty="0"/>
              <a:t>Device time unknown? </a:t>
            </a:r>
            <a:r>
              <a:rPr lang="en-US" sz="2600" dirty="0">
                <a:solidFill>
                  <a:srgbClr val="0070C0"/>
                </a:solidFill>
              </a:rPr>
              <a:t>Hybrid approach</a:t>
            </a:r>
            <a:r>
              <a:rPr lang="en-US" sz="2600" dirty="0"/>
              <a:t> (spin then use interrupts)</a:t>
            </a:r>
            <a:endParaRPr sz="2600" dirty="0"/>
          </a:p>
          <a:p>
            <a:pPr>
              <a:defRPr sz="1800">
                <a:solidFill>
                  <a:srgbClr val="000000"/>
                </a:solidFill>
              </a:defRPr>
            </a:pPr>
            <a:r>
              <a:rPr lang="en-US" sz="2600" dirty="0">
                <a:solidFill>
                  <a:srgbClr val="0070C0"/>
                </a:solidFill>
              </a:rPr>
              <a:t>Flood of interrupts arrive</a:t>
            </a:r>
          </a:p>
          <a:p>
            <a:pPr lvl="1">
              <a:defRPr sz="1800">
                <a:solidFill>
                  <a:srgbClr val="000000"/>
                </a:solidFill>
              </a:defRPr>
            </a:pPr>
            <a:r>
              <a:rPr lang="en-US" sz="2600" dirty="0"/>
              <a:t>Can l</a:t>
            </a:r>
            <a:r>
              <a:rPr sz="2600" dirty="0"/>
              <a:t>ead to </a:t>
            </a:r>
            <a:r>
              <a:rPr sz="2600" dirty="0" err="1"/>
              <a:t>livelock</a:t>
            </a:r>
            <a:r>
              <a:rPr lang="en-US" sz="2600" dirty="0"/>
              <a:t> (always handling interrupts)</a:t>
            </a:r>
          </a:p>
          <a:p>
            <a:pPr lvl="1">
              <a:defRPr sz="1800">
                <a:solidFill>
                  <a:srgbClr val="000000"/>
                </a:solidFill>
              </a:defRPr>
            </a:pPr>
            <a:r>
              <a:rPr lang="en-US" sz="2600" dirty="0"/>
              <a:t>Better to ignore interrupts while make some progress handling them</a:t>
            </a:r>
          </a:p>
          <a:p>
            <a:pPr>
              <a:defRPr sz="1800">
                <a:solidFill>
                  <a:srgbClr val="000000"/>
                </a:solidFill>
              </a:defRPr>
            </a:pPr>
            <a:r>
              <a:rPr lang="en-US" sz="2600" dirty="0">
                <a:solidFill>
                  <a:srgbClr val="333333"/>
                </a:solidFill>
              </a:rPr>
              <a:t>Other improvement </a:t>
            </a:r>
          </a:p>
          <a:p>
            <a:pPr lvl="1">
              <a:defRPr sz="1800">
                <a:solidFill>
                  <a:srgbClr val="000000"/>
                </a:solidFill>
              </a:defRPr>
            </a:pPr>
            <a:r>
              <a:rPr lang="en-US" sz="2600" dirty="0">
                <a:solidFill>
                  <a:srgbClr val="0070C0"/>
                </a:solidFill>
              </a:rPr>
              <a:t>I</a:t>
            </a:r>
            <a:r>
              <a:rPr sz="2600" dirty="0">
                <a:solidFill>
                  <a:srgbClr val="0070C0"/>
                </a:solidFill>
              </a:rPr>
              <a:t>nterrupt coalescing</a:t>
            </a:r>
            <a:r>
              <a:rPr lang="en-US" sz="2600" dirty="0">
                <a:solidFill>
                  <a:srgbClr val="0070C0"/>
                </a:solidFill>
              </a:rPr>
              <a:t> </a:t>
            </a:r>
            <a:r>
              <a:rPr lang="en-US" sz="2600" dirty="0">
                <a:solidFill>
                  <a:srgbClr val="333333"/>
                </a:solidFill>
              </a:rPr>
              <a:t>(batch together several interrupts</a:t>
            </a:r>
            <a:r>
              <a:rPr lang="en-US" sz="2250" dirty="0">
                <a:solidFill>
                  <a:srgbClr val="333333"/>
                </a:solidFill>
              </a:rPr>
              <a:t>)</a:t>
            </a:r>
            <a:endParaRPr sz="2250" dirty="0">
              <a:solidFill>
                <a:srgbClr val="333333"/>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10">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10">
                                            <p:txEl>
                                              <p:pRg st="3" end="3"/>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10">
                                            <p:txEl>
                                              <p:pRg st="4" end="4"/>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10">
                                            <p:txEl>
                                              <p:pRg st="5" end="5"/>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10">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10">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10">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0" grpId="0" uiExpand="1"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Protocol Variants</a:t>
            </a:r>
          </a:p>
        </p:txBody>
      </p:sp>
      <p:sp>
        <p:nvSpPr>
          <p:cNvPr id="413" name="Shape 413"/>
          <p:cNvSpPr>
            <a:spLocks noGrp="1"/>
          </p:cNvSpPr>
          <p:nvPr>
            <p:ph type="body" idx="4294967295"/>
          </p:nvPr>
        </p:nvSpPr>
        <p:spPr>
          <a:xfrm>
            <a:off x="327246" y="3632351"/>
            <a:ext cx="8636450" cy="3123941"/>
          </a:xfrm>
          <a:prstGeom prst="rect">
            <a:avLst/>
          </a:prstGeom>
        </p:spPr>
        <p:txBody>
          <a:bodyPr>
            <a:normAutofit/>
          </a:bodyPr>
          <a:lstStyle/>
          <a:p>
            <a:pPr lvl="0">
              <a:defRPr sz="1800">
                <a:solidFill>
                  <a:srgbClr val="000000"/>
                </a:solidFill>
              </a:defRPr>
            </a:pPr>
            <a:r>
              <a:rPr sz="2672" dirty="0">
                <a:ea typeface="Helvetica"/>
                <a:cs typeface="Calibri" panose="020F0502020204030204" pitchFamily="34" charset="0"/>
                <a:sym typeface="Helvetica"/>
              </a:rPr>
              <a:t>Status checks</a:t>
            </a:r>
            <a:r>
              <a:rPr sz="2672" dirty="0">
                <a:cs typeface="Calibri" panose="020F0502020204030204" pitchFamily="34" charset="0"/>
              </a:rPr>
              <a:t>: polling </a:t>
            </a:r>
            <a:r>
              <a:rPr sz="2672" i="1" dirty="0">
                <a:cs typeface="Calibri" panose="020F0502020204030204" pitchFamily="34" charset="0"/>
              </a:rPr>
              <a:t>vs.</a:t>
            </a:r>
            <a:r>
              <a:rPr sz="2672" dirty="0">
                <a:cs typeface="Calibri" panose="020F0502020204030204" pitchFamily="34" charset="0"/>
              </a:rPr>
              <a:t> interrupts</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solidFill>
                  <a:srgbClr val="0070C0"/>
                </a:solidFill>
                <a:ea typeface="Helvetica"/>
                <a:cs typeface="Calibri" panose="020F0502020204030204" pitchFamily="34" charset="0"/>
                <a:sym typeface="Helvetica"/>
              </a:rPr>
              <a:t>Data</a:t>
            </a:r>
            <a:r>
              <a:rPr sz="2672" dirty="0">
                <a:solidFill>
                  <a:srgbClr val="0070C0"/>
                </a:solidFill>
                <a:cs typeface="Calibri" panose="020F0502020204030204" pitchFamily="34" charset="0"/>
              </a:rPr>
              <a:t>: PIO </a:t>
            </a:r>
            <a:r>
              <a:rPr sz="2672" i="1" dirty="0">
                <a:solidFill>
                  <a:srgbClr val="0070C0"/>
                </a:solidFill>
                <a:cs typeface="Calibri" panose="020F0502020204030204" pitchFamily="34" charset="0"/>
              </a:rPr>
              <a:t>vs.</a:t>
            </a:r>
            <a:r>
              <a:rPr sz="2672" dirty="0">
                <a:solidFill>
                  <a:srgbClr val="0070C0"/>
                </a:solidFill>
                <a:cs typeface="Calibri" panose="020F0502020204030204" pitchFamily="34" charset="0"/>
              </a:rPr>
              <a:t> DMA</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ea typeface="Helvetica"/>
                <a:cs typeface="Calibri" panose="020F0502020204030204" pitchFamily="34" charset="0"/>
                <a:sym typeface="Helvetica"/>
              </a:rPr>
              <a:t>Control</a:t>
            </a:r>
            <a:r>
              <a:rPr sz="2672" dirty="0">
                <a:cs typeface="Calibri" panose="020F0502020204030204" pitchFamily="34" charset="0"/>
              </a:rPr>
              <a:t>: special instructions </a:t>
            </a:r>
            <a:r>
              <a:rPr sz="2672" i="1" dirty="0">
                <a:cs typeface="Calibri" panose="020F0502020204030204" pitchFamily="34" charset="0"/>
              </a:rPr>
              <a:t>vs.</a:t>
            </a:r>
            <a:r>
              <a:rPr sz="2672" dirty="0">
                <a:cs typeface="Calibri" panose="020F0502020204030204" pitchFamily="34" charset="0"/>
              </a:rPr>
              <a:t> memory-mapped I/O</a:t>
            </a:r>
          </a:p>
        </p:txBody>
      </p:sp>
      <p:sp>
        <p:nvSpPr>
          <p:cNvPr id="4" name="Shape 173"/>
          <p:cNvSpPr/>
          <p:nvPr/>
        </p:nvSpPr>
        <p:spPr>
          <a:xfrm>
            <a:off x="2330987" y="1734136"/>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5" name="Shape 174"/>
          <p:cNvSpPr/>
          <p:nvPr/>
        </p:nvSpPr>
        <p:spPr>
          <a:xfrm>
            <a:off x="2688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6" name="Shape 175"/>
          <p:cNvSpPr/>
          <p:nvPr/>
        </p:nvSpPr>
        <p:spPr>
          <a:xfrm>
            <a:off x="3784850" y="1730085"/>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7" name="Shape 176"/>
          <p:cNvSpPr/>
          <p:nvPr/>
        </p:nvSpPr>
        <p:spPr>
          <a:xfrm>
            <a:off x="5507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8" name="Shape 183"/>
          <p:cNvSpPr/>
          <p:nvPr/>
        </p:nvSpPr>
        <p:spPr>
          <a:xfrm>
            <a:off x="2336132" y="2303910"/>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9" name="Shape 184"/>
          <p:cNvSpPr/>
          <p:nvPr/>
        </p:nvSpPr>
        <p:spPr>
          <a:xfrm>
            <a:off x="2701280" y="2394207"/>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chemeClr val="bg1"/>
                </a:solidFill>
                <a:latin typeface="Calibri" panose="020F0502020204030204" pitchFamily="34" charset="0"/>
              </a:rPr>
              <a:t>Microcontroller (CPU+RAM)</a:t>
            </a:r>
          </a:p>
          <a:p>
            <a:pPr lvl="0" algn="l">
              <a:defRPr sz="1800">
                <a:solidFill>
                  <a:srgbClr val="000000"/>
                </a:solidFill>
              </a:defRPr>
            </a:pPr>
            <a:r>
              <a:rPr sz="1969" b="0" dirty="0">
                <a:solidFill>
                  <a:schemeClr val="bg1"/>
                </a:solidFill>
                <a:latin typeface="Calibri" panose="020F0502020204030204" pitchFamily="34" charset="0"/>
              </a:rPr>
              <a:t>Extra RAM</a:t>
            </a:r>
          </a:p>
          <a:p>
            <a:pPr lvl="0" algn="l">
              <a:defRPr sz="1800">
                <a:solidFill>
                  <a:srgbClr val="000000"/>
                </a:solidFill>
              </a:defRPr>
            </a:pPr>
            <a:r>
              <a:rPr sz="1969" b="0" dirty="0">
                <a:solidFill>
                  <a:schemeClr val="bg1"/>
                </a:solidFill>
                <a:latin typeface="Calibri" panose="020F0502020204030204" pitchFamily="34" charset="0"/>
              </a:rPr>
              <a:t>Other special-purpose chips</a:t>
            </a:r>
          </a:p>
        </p:txBody>
      </p:sp>
      <p:sp>
        <p:nvSpPr>
          <p:cNvPr id="2" name="Shape 409">
            <a:extLst>
              <a:ext uri="{FF2B5EF4-FFF2-40B4-BE49-F238E27FC236}">
                <a16:creationId xmlns:a16="http://schemas.microsoft.com/office/drawing/2014/main" id="{ED96CC4A-C9C6-CEB6-9C37-A9EBD4998AE4}"/>
              </a:ext>
            </a:extLst>
          </p:cNvPr>
          <p:cNvSpPr txBox="1">
            <a:spLocks/>
          </p:cNvSpPr>
          <p:nvPr/>
        </p:nvSpPr>
        <p:spPr bwMode="auto">
          <a:xfrm>
            <a:off x="683568" y="3930651"/>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kern="0" dirty="0"/>
              <a:t>Lowering CPU Overhead With Interrupts</a:t>
            </a:r>
            <a:endParaRPr lang="en-US" sz="2400" b="0" i="1" kern="0" dirty="0"/>
          </a:p>
        </p:txBody>
      </p:sp>
      <p:sp>
        <p:nvSpPr>
          <p:cNvPr id="3" name="Shape 409">
            <a:extLst>
              <a:ext uri="{FF2B5EF4-FFF2-40B4-BE49-F238E27FC236}">
                <a16:creationId xmlns:a16="http://schemas.microsoft.com/office/drawing/2014/main" id="{DEAEC3F3-D4EB-E159-B8A4-CCA99F7914DB}"/>
              </a:ext>
            </a:extLst>
          </p:cNvPr>
          <p:cNvSpPr txBox="1">
            <a:spLocks/>
          </p:cNvSpPr>
          <p:nvPr/>
        </p:nvSpPr>
        <p:spPr bwMode="auto">
          <a:xfrm>
            <a:off x="697112" y="4899248"/>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dirty="0">
                <a:solidFill>
                  <a:srgbClr val="0070C0"/>
                </a:solidFill>
              </a:rPr>
              <a:t>More</a:t>
            </a:r>
            <a:r>
              <a:rPr lang="zh-CN" altLang="en-US" sz="2400" b="0" i="1" dirty="0">
                <a:solidFill>
                  <a:srgbClr val="0070C0"/>
                </a:solidFill>
              </a:rPr>
              <a:t> </a:t>
            </a:r>
            <a:r>
              <a:rPr lang="en-US" altLang="zh-CN" sz="2400" b="0" i="1" dirty="0">
                <a:solidFill>
                  <a:srgbClr val="0070C0"/>
                </a:solidFill>
              </a:rPr>
              <a:t>Efficient</a:t>
            </a:r>
            <a:r>
              <a:rPr lang="zh-CN" altLang="en-US" sz="2400" b="0" i="1" dirty="0">
                <a:solidFill>
                  <a:srgbClr val="0070C0"/>
                </a:solidFill>
              </a:rPr>
              <a:t> </a:t>
            </a:r>
            <a:r>
              <a:rPr lang="en-US" altLang="zh-CN" sz="2400" b="0" i="1" dirty="0">
                <a:solidFill>
                  <a:srgbClr val="0070C0"/>
                </a:solidFill>
              </a:rPr>
              <a:t>Data</a:t>
            </a:r>
            <a:r>
              <a:rPr lang="zh-CN" altLang="en-US" sz="2400" b="0" i="1" dirty="0">
                <a:solidFill>
                  <a:srgbClr val="0070C0"/>
                </a:solidFill>
              </a:rPr>
              <a:t> </a:t>
            </a:r>
            <a:r>
              <a:rPr lang="en-US" altLang="zh-CN" sz="2400" b="0" i="1" dirty="0">
                <a:solidFill>
                  <a:srgbClr val="0070C0"/>
                </a:solidFill>
              </a:rPr>
              <a:t>Movement</a:t>
            </a:r>
            <a:r>
              <a:rPr lang="zh-CN" altLang="en-US" sz="2400" b="0" i="1" dirty="0">
                <a:solidFill>
                  <a:srgbClr val="0070C0"/>
                </a:solidFill>
              </a:rPr>
              <a:t> </a:t>
            </a:r>
            <a:r>
              <a:rPr lang="en-US" altLang="zh-CN" sz="2400" b="0" i="1" dirty="0">
                <a:solidFill>
                  <a:srgbClr val="0070C0"/>
                </a:solidFill>
              </a:rPr>
              <a:t>With</a:t>
            </a:r>
            <a:r>
              <a:rPr lang="zh-CN" altLang="en-US" sz="2400" b="0" i="1" dirty="0">
                <a:solidFill>
                  <a:srgbClr val="0070C0"/>
                </a:solidFill>
              </a:rPr>
              <a:t> </a:t>
            </a:r>
            <a:r>
              <a:rPr lang="en-US" altLang="zh-CN" sz="2400" b="0" i="1" dirty="0">
                <a:solidFill>
                  <a:srgbClr val="0070C0"/>
                </a:solidFill>
              </a:rPr>
              <a:t>DMA</a:t>
            </a:r>
            <a:endParaRPr lang="en-US" sz="2400" b="0" i="1" kern="0" dirty="0">
              <a:solidFill>
                <a:srgbClr val="0070C0"/>
              </a:solidFill>
            </a:endParaRPr>
          </a:p>
        </p:txBody>
      </p:sp>
    </p:spTree>
    <p:extLst>
      <p:ext uri="{BB962C8B-B14F-4D97-AF65-F5344CB8AC3E}">
        <p14:creationId xmlns:p14="http://schemas.microsoft.com/office/powerpoint/2010/main" val="3927252800"/>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7" name="Shape 457"/>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58" name="Shape 458"/>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59" name="Shape 459"/>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60" name="Shape 460"/>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solidFill>
                  <a:srgbClr val="FF0000"/>
                </a:solidFill>
                <a:latin typeface="Calibri" panose="020F0502020204030204" pitchFamily="34" charset="0"/>
              </a:rPr>
              <a:t>2</a:t>
            </a:r>
          </a:p>
        </p:txBody>
      </p:sp>
      <p:sp>
        <p:nvSpPr>
          <p:cNvPr id="461" name="Shape 461"/>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462" name="Shape 462"/>
          <p:cNvSpPr/>
          <p:nvPr/>
        </p:nvSpPr>
        <p:spPr>
          <a:xfrm>
            <a:off x="3774075" y="274233"/>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463" name="Shape 463"/>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64" name="Shape 464"/>
          <p:cNvSpPr/>
          <p:nvPr/>
        </p:nvSpPr>
        <p:spPr>
          <a:xfrm>
            <a:off x="5529716" y="1170239"/>
            <a:ext cx="454795"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65" name="Shape 465"/>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466" name="Shape 466"/>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467" name="Shape 467"/>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468" name="Shape 468"/>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69" name="Shape 469"/>
          <p:cNvSpPr/>
          <p:nvPr/>
        </p:nvSpPr>
        <p:spPr>
          <a:xfrm>
            <a:off x="275180" y="6170925"/>
            <a:ext cx="3680879" cy="389466"/>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defRPr sz="1800">
                <a:solidFill>
                  <a:srgbClr val="000000"/>
                </a:solidFill>
              </a:defRPr>
            </a:pPr>
            <a:r>
              <a:rPr lang="en-US" sz="2531" b="0" dirty="0">
                <a:solidFill>
                  <a:srgbClr val="0070C0"/>
                </a:solidFill>
                <a:latin typeface="Calibri" panose="020F0502020204030204" pitchFamily="34" charset="0"/>
              </a:rPr>
              <a:t>W</a:t>
            </a:r>
            <a:r>
              <a:rPr sz="2531" b="0" dirty="0">
                <a:solidFill>
                  <a:srgbClr val="0070C0"/>
                </a:solidFill>
                <a:latin typeface="Calibri" panose="020F0502020204030204" pitchFamily="34" charset="0"/>
              </a:rPr>
              <a:t>hat else can we optimize?</a:t>
            </a:r>
          </a:p>
        </p:txBody>
      </p:sp>
      <p:sp>
        <p:nvSpPr>
          <p:cNvPr id="470" name="Shape 470"/>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71" name="Shape 471"/>
          <p:cNvSpPr/>
          <p:nvPr/>
        </p:nvSpPr>
        <p:spPr>
          <a:xfrm>
            <a:off x="4038458" y="1170239"/>
            <a:ext cx="979320"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72" name="Shape 472"/>
          <p:cNvSpPr/>
          <p:nvPr/>
        </p:nvSpPr>
        <p:spPr>
          <a:xfrm>
            <a:off x="5046478"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73" name="Shape 473"/>
          <p:cNvSpPr/>
          <p:nvPr/>
        </p:nvSpPr>
        <p:spPr>
          <a:xfrm>
            <a:off x="3428301" y="1170239"/>
            <a:ext cx="58145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74" name="Shape 474"/>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475" name="Shape 475"/>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2"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p:txBody>
      </p:sp>
      <p:sp>
        <p:nvSpPr>
          <p:cNvPr id="23" name="Rectangle 22"/>
          <p:cNvSpPr/>
          <p:nvPr/>
        </p:nvSpPr>
        <p:spPr>
          <a:xfrm>
            <a:off x="5068138" y="6121809"/>
            <a:ext cx="2178610" cy="438582"/>
          </a:xfrm>
          <a:prstGeom prst="rect">
            <a:avLst/>
          </a:prstGeom>
        </p:spPr>
        <p:txBody>
          <a:bodyPr wrap="none">
            <a:spAutoFit/>
          </a:bodyPr>
          <a:lstStyle/>
          <a:p>
            <a:pPr lvl="0">
              <a:defRPr sz="1800">
                <a:solidFill>
                  <a:srgbClr val="000000"/>
                </a:solidFill>
              </a:defRPr>
            </a:pPr>
            <a:r>
              <a:rPr lang="en-US" sz="2250" b="0" dirty="0">
                <a:solidFill>
                  <a:srgbClr val="FF0000"/>
                </a:solidFill>
                <a:latin typeface="Calibri" panose="020F0502020204030204" pitchFamily="34" charset="0"/>
              </a:rPr>
              <a:t>Data Movement!</a:t>
            </a:r>
          </a:p>
        </p:txBody>
      </p:sp>
      <p:sp>
        <p:nvSpPr>
          <p:cNvPr id="3" name="文本框 2">
            <a:extLst>
              <a:ext uri="{FF2B5EF4-FFF2-40B4-BE49-F238E27FC236}">
                <a16:creationId xmlns:a16="http://schemas.microsoft.com/office/drawing/2014/main" id="{79A864B2-0837-1D00-FA57-D46D8822E579}"/>
              </a:ext>
            </a:extLst>
          </p:cNvPr>
          <p:cNvSpPr txBox="1"/>
          <p:nvPr/>
        </p:nvSpPr>
        <p:spPr>
          <a:xfrm>
            <a:off x="5736013" y="134537"/>
            <a:ext cx="3256311" cy="523220"/>
          </a:xfrm>
          <a:prstGeom prst="rect">
            <a:avLst/>
          </a:prstGeom>
          <a:noFill/>
        </p:spPr>
        <p:txBody>
          <a:bodyPr wrap="square">
            <a:spAutoFit/>
          </a:bodyPr>
          <a:lstStyle/>
          <a:p>
            <a:r>
              <a:rPr lang="en-US" altLang="zh-CN" sz="2400" dirty="0">
                <a:solidFill>
                  <a:srgbClr val="000000"/>
                </a:solidFill>
                <a:latin typeface="Calibri" panose="020F0502020204030204" pitchFamily="34" charset="0"/>
                <a:cs typeface="Calibri" panose="020F0502020204030204" pitchFamily="34" charset="0"/>
              </a:rPr>
              <a:t>Programmed</a:t>
            </a:r>
            <a:r>
              <a:rPr lang="en-US" altLang="zh-CN" sz="2800" dirty="0">
                <a:solidFill>
                  <a:srgbClr val="000000"/>
                </a:solidFill>
                <a:latin typeface="Calibri" panose="020F0502020204030204" pitchFamily="34" charset="0"/>
                <a:cs typeface="Calibri" panose="020F0502020204030204" pitchFamily="34" charset="0"/>
              </a:rPr>
              <a:t> I/O (PIO)</a:t>
            </a:r>
            <a:endParaRPr lang="zh-CN" altLang="en-US">
              <a:latin typeface="Calibri" panose="020F0502020204030204" pitchFamily="34" charset="0"/>
              <a:cs typeface="Calibri" panose="020F050202020403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7" name="Shape 477"/>
          <p:cNvSpPr>
            <a:spLocks noGrp="1"/>
          </p:cNvSpPr>
          <p:nvPr>
            <p:ph type="title"/>
          </p:nvPr>
        </p:nvSpPr>
        <p:spPr>
          <a:xfrm>
            <a:off x="232633" y="404664"/>
            <a:ext cx="8678734" cy="762000"/>
          </a:xfrm>
          <a:prstGeom prst="rect">
            <a:avLst/>
          </a:prstGeom>
        </p:spPr>
        <p:txBody>
          <a:bodyPr/>
          <a:lstStyle>
            <a:lvl1pPr defTabSz="321310">
              <a:defRPr sz="4400"/>
            </a:lvl1pPr>
          </a:lstStyle>
          <a:p>
            <a:pPr lvl="0">
              <a:defRPr sz="1800">
                <a:solidFill>
                  <a:srgbClr val="000000"/>
                </a:solidFill>
              </a:defRPr>
            </a:pPr>
            <a:r>
              <a:rPr sz="3600" dirty="0">
                <a:solidFill>
                  <a:srgbClr val="000000"/>
                </a:solidFill>
              </a:rPr>
              <a:t>Programmed</a:t>
            </a:r>
            <a:r>
              <a:rPr sz="3797" dirty="0">
                <a:solidFill>
                  <a:srgbClr val="000000"/>
                </a:solidFill>
              </a:rPr>
              <a:t> I/O vs. Direct Memory Access</a:t>
            </a:r>
          </a:p>
        </p:txBody>
      </p:sp>
      <p:sp>
        <p:nvSpPr>
          <p:cNvPr id="478" name="Shape 478"/>
          <p:cNvSpPr>
            <a:spLocks noGrp="1"/>
          </p:cNvSpPr>
          <p:nvPr>
            <p:ph type="body" idx="4294967295"/>
          </p:nvPr>
        </p:nvSpPr>
        <p:spPr>
          <a:xfrm>
            <a:off x="389228" y="1786057"/>
            <a:ext cx="7804547" cy="3625453"/>
          </a:xfrm>
          <a:prstGeom prst="rect">
            <a:avLst/>
          </a:prstGeom>
        </p:spPr>
        <p:txBody>
          <a:bodyPr>
            <a:normAutofit/>
          </a:bodyPr>
          <a:lstStyle/>
          <a:p>
            <a:pPr>
              <a:defRPr sz="1800">
                <a:solidFill>
                  <a:srgbClr val="000000"/>
                </a:solidFill>
              </a:defRPr>
            </a:pPr>
            <a:r>
              <a:rPr sz="2672" dirty="0">
                <a:solidFill>
                  <a:srgbClr val="000000"/>
                </a:solidFill>
                <a:ea typeface="Helvetica"/>
                <a:cs typeface="Calibri" panose="020F0502020204030204" pitchFamily="34" charset="0"/>
                <a:sym typeface="Helvetica"/>
              </a:rPr>
              <a:t>PIO</a:t>
            </a:r>
            <a:r>
              <a:rPr sz="2672" dirty="0">
                <a:solidFill>
                  <a:srgbClr val="000000"/>
                </a:solidFill>
                <a:cs typeface="Calibri" panose="020F0502020204030204" pitchFamily="34" charset="0"/>
              </a:rPr>
              <a:t> (Programmed I/O):</a:t>
            </a:r>
            <a:endParaRPr lang="en-US" sz="2672" dirty="0">
              <a:solidFill>
                <a:srgbClr val="000000"/>
              </a:solidFill>
              <a:cs typeface="Calibri" panose="020F0502020204030204" pitchFamily="34" charset="0"/>
            </a:endParaRPr>
          </a:p>
          <a:p>
            <a:pPr lvl="1">
              <a:defRPr sz="1800">
                <a:solidFill>
                  <a:srgbClr val="000000"/>
                </a:solidFill>
              </a:defRPr>
            </a:pPr>
            <a:r>
              <a:rPr sz="2531" dirty="0">
                <a:solidFill>
                  <a:srgbClr val="000000"/>
                </a:solidFill>
                <a:cs typeface="Calibri" panose="020F0502020204030204" pitchFamily="34" charset="0"/>
              </a:rPr>
              <a:t>CPU directly tells device what </a:t>
            </a:r>
            <a:r>
              <a:rPr lang="en-US" sz="2531" dirty="0">
                <a:solidFill>
                  <a:srgbClr val="000000"/>
                </a:solidFill>
                <a:cs typeface="Calibri" panose="020F0502020204030204" pitchFamily="34" charset="0"/>
              </a:rPr>
              <a:t>the </a:t>
            </a:r>
            <a:r>
              <a:rPr sz="2531" dirty="0">
                <a:solidFill>
                  <a:srgbClr val="000000"/>
                </a:solidFill>
                <a:cs typeface="Calibri" panose="020F0502020204030204" pitchFamily="34" charset="0"/>
              </a:rPr>
              <a:t>data is</a:t>
            </a:r>
          </a:p>
          <a:p>
            <a:pPr>
              <a:defRPr sz="1800">
                <a:solidFill>
                  <a:srgbClr val="000000"/>
                </a:solidFill>
              </a:defRPr>
            </a:pPr>
            <a:endParaRPr sz="2672" dirty="0">
              <a:solidFill>
                <a:srgbClr val="000000"/>
              </a:solidFill>
              <a:cs typeface="Calibri" panose="020F0502020204030204" pitchFamily="34" charset="0"/>
            </a:endParaRPr>
          </a:p>
          <a:p>
            <a:pPr>
              <a:defRPr sz="1800">
                <a:solidFill>
                  <a:srgbClr val="000000"/>
                </a:solidFill>
              </a:defRPr>
            </a:pPr>
            <a:r>
              <a:rPr sz="2672" dirty="0">
                <a:solidFill>
                  <a:srgbClr val="0070C0"/>
                </a:solidFill>
                <a:ea typeface="Helvetica"/>
                <a:cs typeface="Calibri" panose="020F0502020204030204" pitchFamily="34" charset="0"/>
                <a:sym typeface="Helvetica"/>
              </a:rPr>
              <a:t>DMA</a:t>
            </a:r>
            <a:r>
              <a:rPr sz="2672" dirty="0">
                <a:solidFill>
                  <a:srgbClr val="0070C0"/>
                </a:solidFill>
                <a:cs typeface="Calibri" panose="020F0502020204030204" pitchFamily="34" charset="0"/>
              </a:rPr>
              <a:t> (Direct Memory Access):</a:t>
            </a:r>
            <a:endParaRPr lang="en-US" sz="2672" dirty="0">
              <a:solidFill>
                <a:srgbClr val="0070C0"/>
              </a:solidFill>
              <a:cs typeface="Calibri" panose="020F0502020204030204" pitchFamily="34" charset="0"/>
            </a:endParaRPr>
          </a:p>
          <a:p>
            <a:pPr lvl="1">
              <a:defRPr sz="1800">
                <a:solidFill>
                  <a:srgbClr val="000000"/>
                </a:solidFill>
              </a:defRPr>
            </a:pPr>
            <a:r>
              <a:rPr sz="2531" dirty="0">
                <a:solidFill>
                  <a:srgbClr val="000000"/>
                </a:solidFill>
                <a:cs typeface="Calibri" panose="020F0502020204030204" pitchFamily="34" charset="0"/>
              </a:rPr>
              <a:t>CPU leaves data in memory</a:t>
            </a:r>
            <a:endParaRPr lang="en-US" sz="2531" dirty="0">
              <a:solidFill>
                <a:srgbClr val="000000"/>
              </a:solidFill>
              <a:cs typeface="Calibri" panose="020F0502020204030204" pitchFamily="34" charset="0"/>
            </a:endParaRPr>
          </a:p>
          <a:p>
            <a:pPr lvl="1">
              <a:defRPr sz="1800">
                <a:solidFill>
                  <a:srgbClr val="000000"/>
                </a:solidFill>
              </a:defRPr>
            </a:pPr>
            <a:r>
              <a:rPr sz="2531" dirty="0">
                <a:solidFill>
                  <a:srgbClr val="000000"/>
                </a:solidFill>
                <a:cs typeface="Calibri" panose="020F0502020204030204" pitchFamily="34" charset="0"/>
              </a:rPr>
              <a:t>Device reads </a:t>
            </a:r>
            <a:r>
              <a:rPr lang="en-US" sz="2531" dirty="0">
                <a:solidFill>
                  <a:srgbClr val="000000"/>
                </a:solidFill>
                <a:cs typeface="Calibri" panose="020F0502020204030204" pitchFamily="34" charset="0"/>
              </a:rPr>
              <a:t>data </a:t>
            </a:r>
            <a:r>
              <a:rPr sz="2531" dirty="0">
                <a:solidFill>
                  <a:srgbClr val="000000"/>
                </a:solidFill>
                <a:cs typeface="Calibri" panose="020F0502020204030204" pitchFamily="34" charset="0"/>
              </a:rPr>
              <a:t>directly</a:t>
            </a:r>
            <a:r>
              <a:rPr lang="en-US" sz="2531" dirty="0">
                <a:solidFill>
                  <a:srgbClr val="000000"/>
                </a:solidFill>
                <a:cs typeface="Calibri" panose="020F0502020204030204" pitchFamily="34" charset="0"/>
              </a:rPr>
              <a:t> from memory</a:t>
            </a:r>
            <a:endParaRPr sz="2531" dirty="0">
              <a:solidFill>
                <a:srgbClr val="000000"/>
              </a:solidFill>
              <a:cs typeface="Calibri" panose="020F0502020204030204" pitchFamily="34" charset="0"/>
            </a:endParaRP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 name="Shape 4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Motivation</a:t>
            </a:r>
          </a:p>
        </p:txBody>
      </p:sp>
      <p:sp>
        <p:nvSpPr>
          <p:cNvPr id="42" name="Shape 42"/>
          <p:cNvSpPr>
            <a:spLocks noGrp="1"/>
          </p:cNvSpPr>
          <p:nvPr>
            <p:ph type="body" idx="4294967295"/>
          </p:nvPr>
        </p:nvSpPr>
        <p:spPr>
          <a:xfrm>
            <a:off x="535749" y="1828354"/>
            <a:ext cx="8500747" cy="4297412"/>
          </a:xfrm>
          <a:prstGeom prst="rect">
            <a:avLst/>
          </a:prstGeom>
        </p:spPr>
        <p:txBody>
          <a:bodyPr>
            <a:normAutofit/>
          </a:bodyPr>
          <a:lstStyle/>
          <a:p>
            <a:pPr>
              <a:defRPr sz="1800">
                <a:solidFill>
                  <a:srgbClr val="000000"/>
                </a:solidFill>
              </a:defRPr>
            </a:pPr>
            <a:r>
              <a:rPr sz="2672" dirty="0"/>
              <a:t>What good is a computer without any I/O devices?</a:t>
            </a:r>
          </a:p>
          <a:p>
            <a:pPr lvl="1">
              <a:defRPr sz="1800">
                <a:solidFill>
                  <a:srgbClr val="000000"/>
                </a:solidFill>
              </a:defRPr>
            </a:pPr>
            <a:r>
              <a:rPr sz="2272" dirty="0"/>
              <a:t>keyboard, display, disks</a:t>
            </a:r>
          </a:p>
          <a:p>
            <a:pPr>
              <a:defRPr sz="1800">
                <a:solidFill>
                  <a:srgbClr val="000000"/>
                </a:solidFill>
              </a:defRPr>
            </a:pPr>
            <a:endParaRPr sz="2672" dirty="0"/>
          </a:p>
          <a:p>
            <a:pPr>
              <a:defRPr sz="1800">
                <a:solidFill>
                  <a:srgbClr val="000000"/>
                </a:solidFill>
              </a:defRPr>
            </a:pPr>
            <a:r>
              <a:rPr sz="2672" dirty="0"/>
              <a:t>We want:</a:t>
            </a:r>
          </a:p>
          <a:p>
            <a:pPr lvl="1">
              <a:defRPr sz="1800">
                <a:solidFill>
                  <a:srgbClr val="000000"/>
                </a:solidFill>
              </a:defRPr>
            </a:pPr>
            <a:r>
              <a:rPr sz="2272" dirty="0">
                <a:latin typeface="Helvetica"/>
                <a:ea typeface="Helvetica"/>
                <a:cs typeface="Helvetica"/>
                <a:sym typeface="Helvetica"/>
              </a:rPr>
              <a:t>H/W</a:t>
            </a:r>
            <a:r>
              <a:rPr sz="2272" dirty="0"/>
              <a:t> that will let us plug in different devices</a:t>
            </a:r>
          </a:p>
          <a:p>
            <a:pPr lvl="1">
              <a:defRPr sz="1800">
                <a:solidFill>
                  <a:srgbClr val="000000"/>
                </a:solidFill>
              </a:defRPr>
            </a:pPr>
            <a:r>
              <a:rPr sz="2272" dirty="0">
                <a:latin typeface="Helvetica"/>
                <a:ea typeface="Helvetica"/>
                <a:cs typeface="Helvetica"/>
                <a:sym typeface="Helvetica"/>
              </a:rPr>
              <a:t>OS</a:t>
            </a:r>
            <a:r>
              <a:rPr sz="2272" dirty="0"/>
              <a:t> that can interact with different combinations</a:t>
            </a:r>
          </a:p>
        </p:txBody>
      </p:sp>
    </p:spTree>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 name="Shape 481"/>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82" name="Shape 482"/>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83" name="Shape 483"/>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484" name="Shape 484"/>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485" name="Shape 485"/>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486" name="Shape 486"/>
          <p:cNvSpPr/>
          <p:nvPr/>
        </p:nvSpPr>
        <p:spPr>
          <a:xfrm>
            <a:off x="3774075" y="274233"/>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487" name="Shape 487"/>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88" name="Shape 488"/>
          <p:cNvSpPr/>
          <p:nvPr/>
        </p:nvSpPr>
        <p:spPr>
          <a:xfrm>
            <a:off x="5529716" y="1170239"/>
            <a:ext cx="454795"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89" name="Shape 489"/>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490" name="Shape 490"/>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491" name="Shape 491"/>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492" name="Shape 492"/>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93" name="Shape 493"/>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94" name="Shape 494"/>
          <p:cNvSpPr/>
          <p:nvPr/>
        </p:nvSpPr>
        <p:spPr>
          <a:xfrm>
            <a:off x="4038458" y="1170239"/>
            <a:ext cx="979320"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495" name="Shape 495"/>
          <p:cNvSpPr/>
          <p:nvPr/>
        </p:nvSpPr>
        <p:spPr>
          <a:xfrm>
            <a:off x="5046478"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96" name="Shape 496"/>
          <p:cNvSpPr/>
          <p:nvPr/>
        </p:nvSpPr>
        <p:spPr>
          <a:xfrm>
            <a:off x="3428301" y="1170239"/>
            <a:ext cx="58145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497" name="Shape 497"/>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498" name="Shape 498"/>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2"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dirty="0">
                <a:solidFill>
                  <a:srgbClr val="FF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p:txBody>
      </p:sp>
    </p:spTree>
  </p:cSld>
  <p:clrMapOvr>
    <a:masterClrMapping/>
  </p:clrMapOvr>
  <p:transition/>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 name="Shape 501"/>
          <p:cNvSpPr/>
          <p:nvPr/>
        </p:nvSpPr>
        <p:spPr>
          <a:xfrm>
            <a:off x="3472432" y="979960"/>
            <a:ext cx="454795"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502" name="Shape 502"/>
          <p:cNvSpPr/>
          <p:nvPr/>
        </p:nvSpPr>
        <p:spPr>
          <a:xfrm flipH="1">
            <a:off x="3408818"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503" name="Shape 503"/>
          <p:cNvSpPr/>
          <p:nvPr/>
        </p:nvSpPr>
        <p:spPr>
          <a:xfrm>
            <a:off x="3921234" y="979960"/>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504" name="Shape 504"/>
          <p:cNvSpPr/>
          <p:nvPr/>
        </p:nvSpPr>
        <p:spPr>
          <a:xfrm>
            <a:off x="3582176" y="568913"/>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2</a:t>
            </a:r>
          </a:p>
        </p:txBody>
      </p:sp>
      <p:sp>
        <p:nvSpPr>
          <p:cNvPr id="505" name="Shape 505"/>
          <p:cNvSpPr/>
          <p:nvPr/>
        </p:nvSpPr>
        <p:spPr>
          <a:xfrm>
            <a:off x="4014069" y="630315"/>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06" name="Shape 506"/>
          <p:cNvSpPr/>
          <p:nvPr/>
        </p:nvSpPr>
        <p:spPr>
          <a:xfrm>
            <a:off x="3774075" y="274233"/>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507" name="Shape 507"/>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08" name="Shape 508"/>
          <p:cNvSpPr/>
          <p:nvPr/>
        </p:nvSpPr>
        <p:spPr>
          <a:xfrm>
            <a:off x="5529716" y="1170239"/>
            <a:ext cx="454795"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09" name="Shape 509"/>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510" name="Shape 510"/>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511" name="Shape 511"/>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512" name="Shape 512"/>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13" name="Shape 513"/>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14" name="Shape 514"/>
          <p:cNvSpPr/>
          <p:nvPr/>
        </p:nvSpPr>
        <p:spPr>
          <a:xfrm>
            <a:off x="4038458" y="1170239"/>
            <a:ext cx="979320"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15" name="Shape 515"/>
          <p:cNvSpPr/>
          <p:nvPr/>
        </p:nvSpPr>
        <p:spPr>
          <a:xfrm>
            <a:off x="5046478"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16" name="Shape 516"/>
          <p:cNvSpPr/>
          <p:nvPr/>
        </p:nvSpPr>
        <p:spPr>
          <a:xfrm>
            <a:off x="3428301" y="1170239"/>
            <a:ext cx="58145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17" name="Shape 517"/>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18" name="Shape 518"/>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21"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strike="sngStrike" dirty="0">
                <a:solidFill>
                  <a:srgbClr val="FF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p:txBody>
      </p:sp>
    </p:spTree>
  </p:cSld>
  <p:clrMapOvr>
    <a:masterClrMapping/>
  </p:clrMapOvr>
  <p:transition/>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0" name="Shape 520"/>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21" name="Shape 521"/>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522" name="Shape 522"/>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523" name="Shape 523"/>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524" name="Shape 524"/>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25" name="Shape 525"/>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26" name="Shape 526"/>
          <p:cNvSpPr/>
          <p:nvPr/>
        </p:nvSpPr>
        <p:spPr>
          <a:xfrm>
            <a:off x="3556255" y="1170239"/>
            <a:ext cx="1433699"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27" name="Shape 527"/>
          <p:cNvSpPr/>
          <p:nvPr/>
        </p:nvSpPr>
        <p:spPr>
          <a:xfrm>
            <a:off x="5019689"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28" name="Shape 528"/>
          <p:cNvSpPr/>
          <p:nvPr/>
        </p:nvSpPr>
        <p:spPr>
          <a:xfrm>
            <a:off x="3428301" y="1170239"/>
            <a:ext cx="98219" cy="392907"/>
          </a:xfrm>
          <a:prstGeom prst="rect">
            <a:avLst/>
          </a:prstGeom>
          <a:solidFill>
            <a:srgbClr val="0065C1"/>
          </a:solidFill>
          <a:ln w="12700">
            <a:miter lim="400000"/>
          </a:ln>
        </p:spPr>
        <p:txBody>
          <a:bodyPr lIns="0" tIns="0" rIns="0" bIns="0" anchor="ctr"/>
          <a:lstStyle/>
          <a:p>
            <a:pPr lvl="0" algn="ctr">
              <a:defRPr sz="3200" b="1">
                <a:latin typeface="Helvetica"/>
                <a:ea typeface="Helvetica"/>
                <a:cs typeface="Helvetica"/>
                <a:sym typeface="Helvetica"/>
              </a:defRPr>
            </a:pPr>
            <a:endParaRPr sz="2250">
              <a:solidFill>
                <a:schemeClr val="bg1"/>
              </a:solidFill>
            </a:endParaRPr>
          </a:p>
        </p:txBody>
      </p:sp>
      <p:sp>
        <p:nvSpPr>
          <p:cNvPr id="529" name="Shape 529"/>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30" name="Shape 530"/>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531" name="Shape 531"/>
          <p:cNvSpPr/>
          <p:nvPr/>
        </p:nvSpPr>
        <p:spPr>
          <a:xfrm>
            <a:off x="3478288"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32" name="Shape 532"/>
          <p:cNvSpPr/>
          <p:nvPr/>
        </p:nvSpPr>
        <p:spPr>
          <a:xfrm>
            <a:off x="3238294" y="417108"/>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16"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strike="sngStrike" dirty="0">
                <a:solidFill>
                  <a:srgbClr val="FF0000"/>
                </a:solidFill>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Write command to COMMAND register  // 3</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4</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p:txBody>
      </p:sp>
    </p:spTree>
  </p:cSld>
  <p:clrMapOvr>
    <a:masterClrMapping/>
  </p:clrMapOvr>
  <p:transition/>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Protocol Variants</a:t>
            </a:r>
          </a:p>
        </p:txBody>
      </p:sp>
      <p:sp>
        <p:nvSpPr>
          <p:cNvPr id="413" name="Shape 413"/>
          <p:cNvSpPr>
            <a:spLocks noGrp="1"/>
          </p:cNvSpPr>
          <p:nvPr>
            <p:ph type="body" idx="4294967295"/>
          </p:nvPr>
        </p:nvSpPr>
        <p:spPr>
          <a:xfrm>
            <a:off x="327246" y="3632351"/>
            <a:ext cx="8636450" cy="3123941"/>
          </a:xfrm>
          <a:prstGeom prst="rect">
            <a:avLst/>
          </a:prstGeom>
        </p:spPr>
        <p:txBody>
          <a:bodyPr>
            <a:normAutofit/>
          </a:bodyPr>
          <a:lstStyle/>
          <a:p>
            <a:pPr lvl="0">
              <a:defRPr sz="1800">
                <a:solidFill>
                  <a:srgbClr val="000000"/>
                </a:solidFill>
              </a:defRPr>
            </a:pPr>
            <a:r>
              <a:rPr sz="2672" dirty="0">
                <a:ea typeface="Helvetica"/>
                <a:cs typeface="Calibri" panose="020F0502020204030204" pitchFamily="34" charset="0"/>
                <a:sym typeface="Helvetica"/>
              </a:rPr>
              <a:t>Status checks</a:t>
            </a:r>
            <a:r>
              <a:rPr sz="2672" dirty="0">
                <a:cs typeface="Calibri" panose="020F0502020204030204" pitchFamily="34" charset="0"/>
              </a:rPr>
              <a:t>: polling </a:t>
            </a:r>
            <a:r>
              <a:rPr sz="2672" i="1" dirty="0">
                <a:cs typeface="Calibri" panose="020F0502020204030204" pitchFamily="34" charset="0"/>
              </a:rPr>
              <a:t>vs.</a:t>
            </a:r>
            <a:r>
              <a:rPr sz="2672" dirty="0">
                <a:cs typeface="Calibri" panose="020F0502020204030204" pitchFamily="34" charset="0"/>
              </a:rPr>
              <a:t> interrupts</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ea typeface="Helvetica"/>
                <a:cs typeface="Calibri" panose="020F0502020204030204" pitchFamily="34" charset="0"/>
                <a:sym typeface="Helvetica"/>
              </a:rPr>
              <a:t>Data</a:t>
            </a:r>
            <a:r>
              <a:rPr sz="2672" dirty="0">
                <a:cs typeface="Calibri" panose="020F0502020204030204" pitchFamily="34" charset="0"/>
              </a:rPr>
              <a:t>: PIO </a:t>
            </a:r>
            <a:r>
              <a:rPr sz="2672" i="1" dirty="0">
                <a:cs typeface="Calibri" panose="020F0502020204030204" pitchFamily="34" charset="0"/>
              </a:rPr>
              <a:t>vs.</a:t>
            </a:r>
            <a:r>
              <a:rPr sz="2672" dirty="0">
                <a:cs typeface="Calibri" panose="020F0502020204030204" pitchFamily="34" charset="0"/>
              </a:rPr>
              <a:t> DMA</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solidFill>
                  <a:srgbClr val="0070C0"/>
                </a:solidFill>
                <a:ea typeface="Helvetica"/>
                <a:cs typeface="Calibri" panose="020F0502020204030204" pitchFamily="34" charset="0"/>
                <a:sym typeface="Helvetica"/>
              </a:rPr>
              <a:t>Control</a:t>
            </a:r>
            <a:r>
              <a:rPr sz="2672" dirty="0">
                <a:solidFill>
                  <a:srgbClr val="0070C0"/>
                </a:solidFill>
                <a:cs typeface="Calibri" panose="020F0502020204030204" pitchFamily="34" charset="0"/>
              </a:rPr>
              <a:t>: special instructions </a:t>
            </a:r>
            <a:r>
              <a:rPr sz="2672" i="1" dirty="0">
                <a:solidFill>
                  <a:srgbClr val="0070C0"/>
                </a:solidFill>
                <a:cs typeface="Calibri" panose="020F0502020204030204" pitchFamily="34" charset="0"/>
              </a:rPr>
              <a:t>vs.</a:t>
            </a:r>
            <a:r>
              <a:rPr sz="2672" dirty="0">
                <a:solidFill>
                  <a:srgbClr val="0070C0"/>
                </a:solidFill>
                <a:cs typeface="Calibri" panose="020F0502020204030204" pitchFamily="34" charset="0"/>
              </a:rPr>
              <a:t> memory-mapped I/O</a:t>
            </a:r>
          </a:p>
        </p:txBody>
      </p:sp>
      <p:sp>
        <p:nvSpPr>
          <p:cNvPr id="4" name="Shape 173"/>
          <p:cNvSpPr/>
          <p:nvPr/>
        </p:nvSpPr>
        <p:spPr>
          <a:xfrm>
            <a:off x="2330987" y="1734136"/>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5" name="Shape 174"/>
          <p:cNvSpPr/>
          <p:nvPr/>
        </p:nvSpPr>
        <p:spPr>
          <a:xfrm>
            <a:off x="2688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6" name="Shape 175"/>
          <p:cNvSpPr/>
          <p:nvPr/>
        </p:nvSpPr>
        <p:spPr>
          <a:xfrm>
            <a:off x="3784850" y="1730085"/>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7" name="Shape 176"/>
          <p:cNvSpPr/>
          <p:nvPr/>
        </p:nvSpPr>
        <p:spPr>
          <a:xfrm>
            <a:off x="5507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8" name="Shape 183"/>
          <p:cNvSpPr/>
          <p:nvPr/>
        </p:nvSpPr>
        <p:spPr>
          <a:xfrm>
            <a:off x="2336132" y="2303910"/>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9" name="Shape 184"/>
          <p:cNvSpPr/>
          <p:nvPr/>
        </p:nvSpPr>
        <p:spPr>
          <a:xfrm>
            <a:off x="2701280" y="2394207"/>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chemeClr val="bg1"/>
                </a:solidFill>
                <a:latin typeface="Calibri" panose="020F0502020204030204" pitchFamily="34" charset="0"/>
              </a:rPr>
              <a:t>Microcontroller (CPU+RAM)</a:t>
            </a:r>
          </a:p>
          <a:p>
            <a:pPr lvl="0" algn="l">
              <a:defRPr sz="1800">
                <a:solidFill>
                  <a:srgbClr val="000000"/>
                </a:solidFill>
              </a:defRPr>
            </a:pPr>
            <a:r>
              <a:rPr sz="1969" b="0" dirty="0">
                <a:solidFill>
                  <a:schemeClr val="bg1"/>
                </a:solidFill>
                <a:latin typeface="Calibri" panose="020F0502020204030204" pitchFamily="34" charset="0"/>
              </a:rPr>
              <a:t>Extra RAM</a:t>
            </a:r>
          </a:p>
          <a:p>
            <a:pPr lvl="0" algn="l">
              <a:defRPr sz="1800">
                <a:solidFill>
                  <a:srgbClr val="000000"/>
                </a:solidFill>
              </a:defRPr>
            </a:pPr>
            <a:r>
              <a:rPr sz="1969" b="0" dirty="0">
                <a:solidFill>
                  <a:schemeClr val="bg1"/>
                </a:solidFill>
                <a:latin typeface="Calibri" panose="020F0502020204030204" pitchFamily="34" charset="0"/>
              </a:rPr>
              <a:t>Other special-purpose chips</a:t>
            </a:r>
          </a:p>
        </p:txBody>
      </p:sp>
      <p:sp>
        <p:nvSpPr>
          <p:cNvPr id="2" name="Shape 409">
            <a:extLst>
              <a:ext uri="{FF2B5EF4-FFF2-40B4-BE49-F238E27FC236}">
                <a16:creationId xmlns:a16="http://schemas.microsoft.com/office/drawing/2014/main" id="{ED96CC4A-C9C6-CEB6-9C37-A9EBD4998AE4}"/>
              </a:ext>
            </a:extLst>
          </p:cNvPr>
          <p:cNvSpPr txBox="1">
            <a:spLocks/>
          </p:cNvSpPr>
          <p:nvPr/>
        </p:nvSpPr>
        <p:spPr bwMode="auto">
          <a:xfrm>
            <a:off x="683568" y="3930651"/>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kern="0" dirty="0"/>
              <a:t>Lowering CPU Overhead With Interrupts</a:t>
            </a:r>
            <a:endParaRPr lang="en-US" sz="2400" b="0" i="1" kern="0" dirty="0"/>
          </a:p>
        </p:txBody>
      </p:sp>
      <p:sp>
        <p:nvSpPr>
          <p:cNvPr id="3" name="Shape 409">
            <a:extLst>
              <a:ext uri="{FF2B5EF4-FFF2-40B4-BE49-F238E27FC236}">
                <a16:creationId xmlns:a16="http://schemas.microsoft.com/office/drawing/2014/main" id="{DEAEC3F3-D4EB-E159-B8A4-CCA99F7914DB}"/>
              </a:ext>
            </a:extLst>
          </p:cNvPr>
          <p:cNvSpPr txBox="1">
            <a:spLocks/>
          </p:cNvSpPr>
          <p:nvPr/>
        </p:nvSpPr>
        <p:spPr bwMode="auto">
          <a:xfrm>
            <a:off x="697112" y="4899248"/>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dirty="0"/>
              <a:t>More</a:t>
            </a:r>
            <a:r>
              <a:rPr lang="zh-CN" altLang="en-US" sz="2400" b="0" i="1" dirty="0"/>
              <a:t> </a:t>
            </a:r>
            <a:r>
              <a:rPr lang="en-US" altLang="zh-CN" sz="2400" b="0" i="1" dirty="0"/>
              <a:t>Efficient</a:t>
            </a:r>
            <a:r>
              <a:rPr lang="zh-CN" altLang="en-US" sz="2400" b="0" i="1" dirty="0"/>
              <a:t> </a:t>
            </a:r>
            <a:r>
              <a:rPr lang="en-US" altLang="zh-CN" sz="2400" b="0" i="1" dirty="0"/>
              <a:t>Data</a:t>
            </a:r>
            <a:r>
              <a:rPr lang="zh-CN" altLang="en-US" sz="2400" b="0" i="1" dirty="0"/>
              <a:t> </a:t>
            </a:r>
            <a:r>
              <a:rPr lang="en-US" altLang="zh-CN" sz="2400" b="0" i="1" dirty="0"/>
              <a:t>Movement</a:t>
            </a:r>
            <a:r>
              <a:rPr lang="zh-CN" altLang="en-US" sz="2400" b="0" i="1" dirty="0"/>
              <a:t> </a:t>
            </a:r>
            <a:r>
              <a:rPr lang="en-US" altLang="zh-CN" sz="2400" b="0" i="1" dirty="0"/>
              <a:t>With</a:t>
            </a:r>
            <a:r>
              <a:rPr lang="zh-CN" altLang="en-US" sz="2400" b="0" i="1" dirty="0"/>
              <a:t> </a:t>
            </a:r>
            <a:r>
              <a:rPr lang="en-US" altLang="zh-CN" sz="2400" b="0" i="1" dirty="0"/>
              <a:t>DMA</a:t>
            </a:r>
            <a:endParaRPr lang="en-US" sz="2400" b="0" i="1" kern="0" dirty="0"/>
          </a:p>
        </p:txBody>
      </p:sp>
      <p:sp>
        <p:nvSpPr>
          <p:cNvPr id="10" name="Shape 409">
            <a:extLst>
              <a:ext uri="{FF2B5EF4-FFF2-40B4-BE49-F238E27FC236}">
                <a16:creationId xmlns:a16="http://schemas.microsoft.com/office/drawing/2014/main" id="{1A21DBD0-5EB8-BD2C-2D23-93ED5306299A}"/>
              </a:ext>
            </a:extLst>
          </p:cNvPr>
          <p:cNvSpPr txBox="1">
            <a:spLocks/>
          </p:cNvSpPr>
          <p:nvPr/>
        </p:nvSpPr>
        <p:spPr bwMode="auto">
          <a:xfrm>
            <a:off x="697112" y="5900187"/>
            <a:ext cx="863645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dirty="0">
                <a:solidFill>
                  <a:srgbClr val="0070C0"/>
                </a:solidFill>
              </a:rPr>
              <a:t>Methods</a:t>
            </a:r>
            <a:r>
              <a:rPr lang="zh-CN" altLang="en-US" sz="2400" b="0" i="1" dirty="0">
                <a:solidFill>
                  <a:srgbClr val="0070C0"/>
                </a:solidFill>
              </a:rPr>
              <a:t> </a:t>
            </a:r>
            <a:r>
              <a:rPr lang="en-US" altLang="zh-CN" sz="2400" b="0" i="1" dirty="0">
                <a:solidFill>
                  <a:srgbClr val="0070C0"/>
                </a:solidFill>
              </a:rPr>
              <a:t>Of</a:t>
            </a:r>
            <a:r>
              <a:rPr lang="zh-CN" altLang="en-US" sz="2400" b="0" i="1" dirty="0">
                <a:solidFill>
                  <a:srgbClr val="0070C0"/>
                </a:solidFill>
              </a:rPr>
              <a:t> </a:t>
            </a:r>
            <a:r>
              <a:rPr lang="en-US" altLang="zh-CN" sz="2400" b="0" i="1" dirty="0">
                <a:solidFill>
                  <a:srgbClr val="0070C0"/>
                </a:solidFill>
              </a:rPr>
              <a:t>Device</a:t>
            </a:r>
            <a:r>
              <a:rPr lang="zh-CN" altLang="en-US" sz="2400" b="0" i="1" dirty="0">
                <a:solidFill>
                  <a:srgbClr val="0070C0"/>
                </a:solidFill>
              </a:rPr>
              <a:t> </a:t>
            </a:r>
            <a:r>
              <a:rPr lang="en-US" altLang="zh-CN" sz="2400" b="0" i="1" dirty="0">
                <a:solidFill>
                  <a:srgbClr val="0070C0"/>
                </a:solidFill>
              </a:rPr>
              <a:t>Interaction(How</a:t>
            </a:r>
            <a:r>
              <a:rPr lang="zh-CN" altLang="en-US" sz="2400" b="0" i="1" dirty="0">
                <a:solidFill>
                  <a:srgbClr val="0070C0"/>
                </a:solidFill>
              </a:rPr>
              <a:t> </a:t>
            </a:r>
            <a:r>
              <a:rPr lang="en-US" altLang="zh-CN" sz="2400" b="0" i="1" dirty="0">
                <a:solidFill>
                  <a:srgbClr val="0070C0"/>
                </a:solidFill>
              </a:rPr>
              <a:t>to</a:t>
            </a:r>
            <a:r>
              <a:rPr lang="zh-CN" altLang="en-US" sz="2400" b="0" i="1" dirty="0">
                <a:solidFill>
                  <a:srgbClr val="0070C0"/>
                </a:solidFill>
              </a:rPr>
              <a:t> </a:t>
            </a:r>
            <a:r>
              <a:rPr lang="en-US" altLang="zh-CN" sz="2400" b="0" i="1" dirty="0">
                <a:solidFill>
                  <a:srgbClr val="0070C0"/>
                </a:solidFill>
              </a:rPr>
              <a:t>communicate</a:t>
            </a:r>
            <a:r>
              <a:rPr lang="zh-CN" altLang="en-US" sz="2400" b="0" i="1" dirty="0">
                <a:solidFill>
                  <a:srgbClr val="0070C0"/>
                </a:solidFill>
              </a:rPr>
              <a:t> </a:t>
            </a:r>
            <a:r>
              <a:rPr lang="en-US" altLang="zh-CN" sz="2400" b="0" i="1" dirty="0">
                <a:solidFill>
                  <a:srgbClr val="0070C0"/>
                </a:solidFill>
              </a:rPr>
              <a:t>with</a:t>
            </a:r>
            <a:r>
              <a:rPr lang="zh-CN" altLang="en-US" sz="2400" b="0" i="1" dirty="0">
                <a:solidFill>
                  <a:srgbClr val="0070C0"/>
                </a:solidFill>
              </a:rPr>
              <a:t> </a:t>
            </a:r>
            <a:r>
              <a:rPr lang="en-US" altLang="zh-CN" sz="2400" b="0" i="1" dirty="0">
                <a:solidFill>
                  <a:srgbClr val="0070C0"/>
                </a:solidFill>
              </a:rPr>
              <a:t>devices</a:t>
            </a:r>
            <a:r>
              <a:rPr lang="zh-CN" altLang="en-US" sz="2400" b="0" i="1" dirty="0">
                <a:solidFill>
                  <a:srgbClr val="0070C0"/>
                </a:solidFill>
              </a:rPr>
              <a:t>？</a:t>
            </a:r>
            <a:r>
              <a:rPr lang="en-US" altLang="zh-CN" sz="2400" b="0" i="1" dirty="0">
                <a:solidFill>
                  <a:srgbClr val="0070C0"/>
                </a:solidFill>
              </a:rPr>
              <a:t>)</a:t>
            </a:r>
            <a:endParaRPr lang="en-US" sz="2400" b="0" i="1" dirty="0">
              <a:solidFill>
                <a:srgbClr val="0070C0"/>
              </a:solidFill>
            </a:endParaRPr>
          </a:p>
        </p:txBody>
      </p:sp>
    </p:spTree>
    <p:extLst>
      <p:ext uri="{BB962C8B-B14F-4D97-AF65-F5344CB8AC3E}">
        <p14:creationId xmlns:p14="http://schemas.microsoft.com/office/powerpoint/2010/main" val="262319874"/>
      </p:ext>
    </p:extLst>
  </p:cSld>
  <p:clrMapOvr>
    <a:masterClrMapping/>
  </p:clrMapOvr>
  <p:transition/>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3" name="Shape 553"/>
          <p:cNvSpPr/>
          <p:nvPr/>
        </p:nvSpPr>
        <p:spPr>
          <a:xfrm>
            <a:off x="1892395" y="1170239"/>
            <a:ext cx="510247"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54" name="Shape 554"/>
          <p:cNvSpPr/>
          <p:nvPr/>
        </p:nvSpPr>
        <p:spPr>
          <a:xfrm>
            <a:off x="956854" y="1135891"/>
            <a:ext cx="72295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CPU:</a:t>
            </a:r>
          </a:p>
        </p:txBody>
      </p:sp>
      <p:sp>
        <p:nvSpPr>
          <p:cNvPr id="555" name="Shape 555"/>
          <p:cNvSpPr/>
          <p:nvPr/>
        </p:nvSpPr>
        <p:spPr>
          <a:xfrm>
            <a:off x="958457" y="1845803"/>
            <a:ext cx="7213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r"/>
          </a:lstStyle>
          <a:p>
            <a:pPr lvl="0">
              <a:defRPr sz="1800">
                <a:solidFill>
                  <a:srgbClr val="000000"/>
                </a:solidFill>
              </a:defRPr>
            </a:pPr>
            <a:r>
              <a:rPr sz="2531" b="0" dirty="0">
                <a:solidFill>
                  <a:srgbClr val="000000"/>
                </a:solidFill>
                <a:latin typeface="Calibri" panose="020F0502020204030204" pitchFamily="34" charset="0"/>
              </a:rPr>
              <a:t>Disk:</a:t>
            </a:r>
          </a:p>
        </p:txBody>
      </p:sp>
      <p:sp>
        <p:nvSpPr>
          <p:cNvPr id="556" name="Shape 556"/>
          <p:cNvSpPr/>
          <p:nvPr/>
        </p:nvSpPr>
        <p:spPr>
          <a:xfrm>
            <a:off x="1882806" y="1884614"/>
            <a:ext cx="1529813" cy="392907"/>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a:t>
            </a:r>
          </a:p>
        </p:txBody>
      </p:sp>
      <p:sp>
        <p:nvSpPr>
          <p:cNvPr id="557" name="Shape 557"/>
          <p:cNvSpPr/>
          <p:nvPr/>
        </p:nvSpPr>
        <p:spPr>
          <a:xfrm>
            <a:off x="3452977" y="1884614"/>
            <a:ext cx="1529813"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58" name="Shape 558"/>
          <p:cNvSpPr/>
          <p:nvPr/>
        </p:nvSpPr>
        <p:spPr>
          <a:xfrm>
            <a:off x="2431115" y="1170239"/>
            <a:ext cx="959813"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59" name="Shape 559"/>
          <p:cNvSpPr/>
          <p:nvPr/>
        </p:nvSpPr>
        <p:spPr>
          <a:xfrm>
            <a:off x="3556255" y="1170239"/>
            <a:ext cx="1433699" cy="392907"/>
          </a:xfrm>
          <a:prstGeom prst="rect">
            <a:avLst/>
          </a:prstGeom>
          <a:solidFill>
            <a:srgbClr val="308B16"/>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B</a:t>
            </a:r>
          </a:p>
        </p:txBody>
      </p:sp>
      <p:sp>
        <p:nvSpPr>
          <p:cNvPr id="560" name="Shape 560"/>
          <p:cNvSpPr/>
          <p:nvPr/>
        </p:nvSpPr>
        <p:spPr>
          <a:xfrm>
            <a:off x="5019689" y="1170239"/>
            <a:ext cx="454794" cy="392907"/>
          </a:xfrm>
          <a:prstGeom prst="rect">
            <a:avLst/>
          </a:prstGeom>
          <a:solidFill>
            <a:srgbClr val="0065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A</a:t>
            </a:r>
          </a:p>
        </p:txBody>
      </p:sp>
      <p:sp>
        <p:nvSpPr>
          <p:cNvPr id="561" name="Shape 561"/>
          <p:cNvSpPr/>
          <p:nvPr/>
        </p:nvSpPr>
        <p:spPr>
          <a:xfrm>
            <a:off x="3428301" y="1170239"/>
            <a:ext cx="98219" cy="392907"/>
          </a:xfrm>
          <a:prstGeom prst="rect">
            <a:avLst/>
          </a:prstGeom>
          <a:solidFill>
            <a:srgbClr val="0065C1"/>
          </a:solidFill>
          <a:ln w="12700">
            <a:miter lim="400000"/>
          </a:ln>
        </p:spPr>
        <p:txBody>
          <a:bodyPr lIns="0" tIns="0" rIns="0" bIns="0" anchor="ctr"/>
          <a:lstStyle/>
          <a:p>
            <a:pPr lvl="0" algn="ctr">
              <a:defRPr sz="3200" b="1">
                <a:latin typeface="Helvetica"/>
                <a:ea typeface="Helvetica"/>
                <a:cs typeface="Helvetica"/>
                <a:sym typeface="Helvetica"/>
              </a:defRPr>
            </a:pPr>
            <a:endParaRPr sz="2250">
              <a:solidFill>
                <a:schemeClr val="bg1"/>
              </a:solidFill>
            </a:endParaRPr>
          </a:p>
        </p:txBody>
      </p:sp>
      <p:sp>
        <p:nvSpPr>
          <p:cNvPr id="562" name="Shape 562"/>
          <p:cNvSpPr/>
          <p:nvPr/>
        </p:nvSpPr>
        <p:spPr>
          <a:xfrm>
            <a:off x="2406725"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63" name="Shape 563"/>
          <p:cNvSpPr/>
          <p:nvPr/>
        </p:nvSpPr>
        <p:spPr>
          <a:xfrm>
            <a:off x="2278441" y="417108"/>
            <a:ext cx="209994"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1</a:t>
            </a:r>
          </a:p>
        </p:txBody>
      </p:sp>
      <p:sp>
        <p:nvSpPr>
          <p:cNvPr id="564" name="Shape 564"/>
          <p:cNvSpPr/>
          <p:nvPr/>
        </p:nvSpPr>
        <p:spPr>
          <a:xfrm>
            <a:off x="3478288" y="773190"/>
            <a:ext cx="1" cy="349646"/>
          </a:xfrm>
          <a:prstGeom prst="line">
            <a:avLst/>
          </a:prstGeom>
          <a:ln w="25400">
            <a:solidFill>
              <a:srgbClr val="FF2600"/>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565" name="Shape 565"/>
          <p:cNvSpPr/>
          <p:nvPr/>
        </p:nvSpPr>
        <p:spPr>
          <a:xfrm>
            <a:off x="3238294" y="417108"/>
            <a:ext cx="415178" cy="3967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000">
                <a:solidFill>
                  <a:srgbClr val="FF2600"/>
                </a:solidFill>
              </a:defRPr>
            </a:lvl1pPr>
          </a:lstStyle>
          <a:p>
            <a:pPr lvl="0">
              <a:defRPr sz="1800">
                <a:solidFill>
                  <a:srgbClr val="000000"/>
                </a:solidFill>
              </a:defRPr>
            </a:pPr>
            <a:r>
              <a:rPr sz="2109" b="0" dirty="0">
                <a:latin typeface="Calibri" panose="020F0502020204030204" pitchFamily="34" charset="0"/>
              </a:rPr>
              <a:t>3,4</a:t>
            </a:r>
          </a:p>
        </p:txBody>
      </p:sp>
      <p:sp>
        <p:nvSpPr>
          <p:cNvPr id="567" name="Shape 567"/>
          <p:cNvSpPr/>
          <p:nvPr/>
        </p:nvSpPr>
        <p:spPr>
          <a:xfrm>
            <a:off x="849455" y="6170925"/>
            <a:ext cx="7068033" cy="389466"/>
          </a:xfrm>
          <a:prstGeom prst="rect">
            <a:avLst/>
          </a:prstGeom>
          <a:ln w="12700">
            <a:miter lim="400000"/>
          </a:ln>
          <a:extLst>
            <a:ext uri="{C572A759-6A51-4108-AA02-DFA0A04FC94B}">
              <ma14:wrappingTextBoxFlag xmlns="" xmlns:ma14="http://schemas.microsoft.com/office/mac/drawingml/2011/main" val="1"/>
            </a:ext>
          </a:extLst>
        </p:spPr>
        <p:txBody>
          <a:bodyPr wrap="square" lIns="0" tIns="0" rIns="0" bIns="0">
            <a:spAutoFit/>
          </a:bodyPr>
          <a:lstStyle/>
          <a:p>
            <a:pPr lvl="0">
              <a:defRPr sz="1800">
                <a:solidFill>
                  <a:srgbClr val="000000"/>
                </a:solidFill>
              </a:defRPr>
            </a:pPr>
            <a:r>
              <a:rPr sz="2531" b="0" dirty="0">
                <a:solidFill>
                  <a:srgbClr val="0070C0"/>
                </a:solidFill>
                <a:latin typeface="Calibri" panose="020F0502020204030204" pitchFamily="34" charset="0"/>
              </a:rPr>
              <a:t>how does OS read</a:t>
            </a:r>
            <a:r>
              <a:rPr lang="en-US" sz="1266" b="0" dirty="0">
                <a:solidFill>
                  <a:srgbClr val="0070C0"/>
                </a:solidFill>
                <a:latin typeface="Calibri" panose="020F0502020204030204" pitchFamily="34" charset="0"/>
              </a:rPr>
              <a:t> </a:t>
            </a:r>
            <a:r>
              <a:rPr sz="2531" b="0" dirty="0">
                <a:solidFill>
                  <a:srgbClr val="0070C0"/>
                </a:solidFill>
                <a:latin typeface="Calibri" panose="020F0502020204030204" pitchFamily="34" charset="0"/>
              </a:rPr>
              <a:t>and write registers?</a:t>
            </a:r>
          </a:p>
        </p:txBody>
      </p:sp>
      <p:sp>
        <p:nvSpPr>
          <p:cNvPr id="17" name="Shape 189"/>
          <p:cNvSpPr txBox="1">
            <a:spLocks/>
          </p:cNvSpPr>
          <p:nvPr/>
        </p:nvSpPr>
        <p:spPr>
          <a:xfrm>
            <a:off x="1121893" y="2784947"/>
            <a:ext cx="6438305" cy="3580743"/>
          </a:xfrm>
          <a:prstGeom prst="rect">
            <a:avLst/>
          </a:prstGeom>
        </p:spPr>
        <p:txBody>
          <a:bodyPr vert="horz" lIns="91439" tIns="45719" rIns="91439" bIns="45719" rtlCol="0">
            <a:normAutofit fontScale="92500"/>
          </a:bodyPr>
          <a:lstStyle/>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(STATUS == BUSY)             // 1</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a:p>
            <a:pPr marL="282560" indent="-282560" defTabSz="914353" eaLnBrk="1" fontAlgn="auto" hangingPunct="1">
              <a:spcBef>
                <a:spcPts val="2000"/>
              </a:spcBef>
              <a:spcAft>
                <a:spcPts val="0"/>
              </a:spcAft>
              <a:defRPr sz="1800">
                <a:solidFill>
                  <a:srgbClr val="000000"/>
                </a:solidFill>
              </a:defRPr>
            </a:pPr>
            <a:r>
              <a:rPr lang="en-US" sz="2109" b="0" strike="sngStrike" dirty="0">
                <a:effectLst>
                  <a:outerShdw blurRad="63500" dir="2700000" algn="tl" rotWithShape="0">
                    <a:schemeClr val="tx1">
                      <a:alpha val="40000"/>
                    </a:schemeClr>
                  </a:outerShdw>
                </a:effectLst>
                <a:latin typeface="Menlo"/>
                <a:ea typeface="Menlo"/>
                <a:cs typeface="Menlo"/>
                <a:sym typeface="Menlo"/>
              </a:rPr>
              <a:t>Write data to DATA register        // 2</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Write command to </a:t>
            </a:r>
            <a:r>
              <a:rPr lang="en-US" sz="2109" b="0" dirty="0">
                <a:solidFill>
                  <a:srgbClr val="921F07"/>
                </a:solidFill>
                <a:effectLst>
                  <a:outerShdw blurRad="63500" dir="2700000" algn="tl" rotWithShape="0">
                    <a:schemeClr val="tx1">
                      <a:alpha val="40000"/>
                    </a:schemeClr>
                  </a:outerShdw>
                </a:effectLst>
                <a:latin typeface="Menlo"/>
                <a:ea typeface="Menlo"/>
                <a:cs typeface="Menlo"/>
                <a:sym typeface="Menlo"/>
              </a:rPr>
              <a:t>COMMAND</a:t>
            </a:r>
            <a:r>
              <a:rPr lang="en-US" sz="2109" b="0" dirty="0">
                <a:solidFill>
                  <a:schemeClr val="bg2"/>
                </a:solidFill>
                <a:effectLst>
                  <a:outerShdw blurRad="63500" dir="2700000" algn="tl" rotWithShape="0">
                    <a:schemeClr val="tx1">
                      <a:alpha val="40000"/>
                    </a:schemeClr>
                  </a:outerShdw>
                </a:effectLst>
                <a:latin typeface="Menlo"/>
                <a:ea typeface="Menlo"/>
                <a:cs typeface="Menlo"/>
                <a:sym typeface="Menlo"/>
              </a:rPr>
              <a:t> </a:t>
            </a:r>
            <a:r>
              <a:rPr lang="en-US" sz="2109" b="0" dirty="0">
                <a:effectLst>
                  <a:outerShdw blurRad="63500" dir="2700000" algn="tl" rotWithShape="0">
                    <a:schemeClr val="tx1">
                      <a:alpha val="40000"/>
                    </a:schemeClr>
                  </a:outerShdw>
                </a:effectLst>
                <a:latin typeface="Menlo"/>
                <a:ea typeface="Menlo"/>
                <a:cs typeface="Menlo"/>
                <a:sym typeface="Menlo"/>
              </a:rPr>
              <a:t>register  // 3</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while (</a:t>
            </a:r>
            <a:r>
              <a:rPr lang="en-US" sz="2109" b="0" dirty="0">
                <a:solidFill>
                  <a:srgbClr val="921F07"/>
                </a:solidFill>
                <a:effectLst>
                  <a:outerShdw blurRad="63500" dir="2700000" algn="tl" rotWithShape="0">
                    <a:schemeClr val="tx1">
                      <a:alpha val="40000"/>
                    </a:schemeClr>
                  </a:outerShdw>
                </a:effectLst>
                <a:latin typeface="Menlo"/>
                <a:ea typeface="Menlo"/>
                <a:cs typeface="Menlo"/>
                <a:sym typeface="Menlo"/>
              </a:rPr>
              <a:t>STATUS</a:t>
            </a:r>
            <a:r>
              <a:rPr lang="en-US" sz="2109" b="0" dirty="0">
                <a:solidFill>
                  <a:schemeClr val="bg2"/>
                </a:solidFill>
                <a:effectLst>
                  <a:outerShdw blurRad="63500" dir="2700000" algn="tl" rotWithShape="0">
                    <a:schemeClr val="tx1">
                      <a:alpha val="40000"/>
                    </a:schemeClr>
                  </a:outerShdw>
                </a:effectLst>
                <a:latin typeface="Menlo"/>
                <a:ea typeface="Menlo"/>
                <a:cs typeface="Menlo"/>
                <a:sym typeface="Menlo"/>
              </a:rPr>
              <a:t> </a:t>
            </a:r>
            <a:r>
              <a:rPr lang="en-US" sz="2109" b="0" dirty="0">
                <a:effectLst>
                  <a:outerShdw blurRad="63500" dir="2700000" algn="tl" rotWithShape="0">
                    <a:schemeClr val="tx1">
                      <a:alpha val="40000"/>
                    </a:schemeClr>
                  </a:outerShdw>
                </a:effectLst>
                <a:latin typeface="Menlo"/>
                <a:ea typeface="Menlo"/>
                <a:cs typeface="Menlo"/>
                <a:sym typeface="Menlo"/>
              </a:rPr>
              <a:t>== BUSY)             // 4</a:t>
            </a:r>
          </a:p>
          <a:p>
            <a:pPr marL="282560" indent="-282560" defTabSz="914353" eaLnBrk="1" fontAlgn="auto" hangingPunct="1">
              <a:spcBef>
                <a:spcPts val="2000"/>
              </a:spcBef>
              <a:spcAft>
                <a:spcPts val="0"/>
              </a:spcAft>
              <a:defRPr sz="1800">
                <a:solidFill>
                  <a:srgbClr val="000000"/>
                </a:solidFill>
              </a:defRPr>
            </a:pPr>
            <a:r>
              <a:rPr lang="en-US" sz="2109" b="0" dirty="0">
                <a:effectLst>
                  <a:outerShdw blurRad="63500" dir="2700000" algn="tl" rotWithShape="0">
                    <a:schemeClr val="tx1">
                      <a:alpha val="40000"/>
                    </a:schemeClr>
                  </a:outerShdw>
                </a:effectLst>
                <a:latin typeface="Menlo"/>
                <a:ea typeface="Menlo"/>
                <a:cs typeface="Menlo"/>
                <a:sym typeface="Menlo"/>
              </a:rPr>
              <a:t>		sleep &amp; wait for interrupt;</a:t>
            </a:r>
          </a:p>
        </p:txBody>
      </p:sp>
    </p:spTree>
  </p:cSld>
  <p:clrMapOvr>
    <a:masterClrMapping/>
  </p:clrMapOvr>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9" name="Shape 569"/>
          <p:cNvSpPr>
            <a:spLocks noGrp="1"/>
          </p:cNvSpPr>
          <p:nvPr>
            <p:ph type="title"/>
          </p:nvPr>
        </p:nvSpPr>
        <p:spPr>
          <a:xfrm>
            <a:off x="344346" y="274777"/>
            <a:ext cx="8786238" cy="762000"/>
          </a:xfrm>
          <a:prstGeom prst="rect">
            <a:avLst/>
          </a:prstGeom>
        </p:spPr>
        <p:txBody>
          <a:bodyPr/>
          <a:lstStyle>
            <a:lvl1pPr defTabSz="338835">
              <a:defRPr sz="4640"/>
            </a:lvl1pPr>
          </a:lstStyle>
          <a:p>
            <a:pPr lvl="0">
              <a:defRPr sz="1800">
                <a:solidFill>
                  <a:srgbClr val="000000"/>
                </a:solidFill>
              </a:defRPr>
            </a:pPr>
            <a:r>
              <a:rPr sz="3600" dirty="0">
                <a:solidFill>
                  <a:srgbClr val="000000"/>
                </a:solidFill>
              </a:rPr>
              <a:t>Special Instructions vs. </a:t>
            </a:r>
            <a:r>
              <a:rPr lang="en-US" sz="3600" dirty="0">
                <a:solidFill>
                  <a:srgbClr val="000000"/>
                </a:solidFill>
              </a:rPr>
              <a:t> </a:t>
            </a:r>
            <a:r>
              <a:rPr sz="3600" dirty="0">
                <a:solidFill>
                  <a:srgbClr val="000000"/>
                </a:solidFill>
              </a:rPr>
              <a:t>Mem-Mapped I/O</a:t>
            </a:r>
          </a:p>
        </p:txBody>
      </p:sp>
      <p:sp>
        <p:nvSpPr>
          <p:cNvPr id="570" name="Shape 570"/>
          <p:cNvSpPr>
            <a:spLocks noGrp="1"/>
          </p:cNvSpPr>
          <p:nvPr>
            <p:ph type="body" idx="4294967295"/>
          </p:nvPr>
        </p:nvSpPr>
        <p:spPr>
          <a:xfrm>
            <a:off x="319536" y="1786058"/>
            <a:ext cx="8043416" cy="4797165"/>
          </a:xfrm>
          <a:prstGeom prst="rect">
            <a:avLst/>
          </a:prstGeom>
        </p:spPr>
        <p:txBody>
          <a:bodyPr>
            <a:normAutofit/>
          </a:bodyPr>
          <a:lstStyle/>
          <a:p>
            <a:pPr>
              <a:defRPr sz="1800">
                <a:solidFill>
                  <a:srgbClr val="000000"/>
                </a:solidFill>
              </a:defRPr>
            </a:pPr>
            <a:r>
              <a:rPr sz="2672" dirty="0"/>
              <a:t>Special instructions</a:t>
            </a:r>
          </a:p>
          <a:p>
            <a:pPr lvl="1">
              <a:defRPr sz="1800">
                <a:solidFill>
                  <a:srgbClr val="000000"/>
                </a:solidFill>
              </a:defRPr>
            </a:pPr>
            <a:r>
              <a:rPr sz="2461" dirty="0"/>
              <a:t> each device has a port</a:t>
            </a:r>
          </a:p>
          <a:p>
            <a:pPr lvl="1">
              <a:defRPr sz="1800">
                <a:solidFill>
                  <a:srgbClr val="000000"/>
                </a:solidFill>
              </a:defRPr>
            </a:pPr>
            <a:r>
              <a:rPr sz="2461" dirty="0"/>
              <a:t> </a:t>
            </a:r>
            <a:r>
              <a:rPr sz="2461" dirty="0">
                <a:solidFill>
                  <a:srgbClr val="0070C0"/>
                </a:solidFill>
              </a:rPr>
              <a:t>in/out instructions </a:t>
            </a:r>
            <a:r>
              <a:rPr sz="2461" dirty="0"/>
              <a:t>(x86) communicate with device</a:t>
            </a:r>
          </a:p>
          <a:p>
            <a:pPr>
              <a:defRPr sz="1800">
                <a:solidFill>
                  <a:srgbClr val="000000"/>
                </a:solidFill>
              </a:defRPr>
            </a:pPr>
            <a:endParaRPr sz="2672" dirty="0"/>
          </a:p>
          <a:p>
            <a:pPr>
              <a:defRPr sz="1800">
                <a:solidFill>
                  <a:srgbClr val="000000"/>
                </a:solidFill>
              </a:defRPr>
            </a:pPr>
            <a:r>
              <a:rPr sz="2672" dirty="0">
                <a:solidFill>
                  <a:srgbClr val="0070C0"/>
                </a:solidFill>
              </a:rPr>
              <a:t>Memory-Mapped I/O</a:t>
            </a:r>
          </a:p>
          <a:p>
            <a:pPr lvl="1">
              <a:defRPr sz="1800">
                <a:solidFill>
                  <a:srgbClr val="000000"/>
                </a:solidFill>
              </a:defRPr>
            </a:pPr>
            <a:r>
              <a:rPr sz="2461" dirty="0"/>
              <a:t> H/W maps registers into address space</a:t>
            </a:r>
          </a:p>
          <a:p>
            <a:pPr lvl="1">
              <a:defRPr sz="1800">
                <a:solidFill>
                  <a:srgbClr val="000000"/>
                </a:solidFill>
              </a:defRPr>
            </a:pPr>
            <a:r>
              <a:rPr sz="2461" dirty="0"/>
              <a:t> loads/stores sent to device</a:t>
            </a:r>
          </a:p>
          <a:p>
            <a:pPr>
              <a:defRPr sz="1800">
                <a:solidFill>
                  <a:srgbClr val="000000"/>
                </a:solidFill>
              </a:defRPr>
            </a:pPr>
            <a:endParaRPr sz="2672" dirty="0"/>
          </a:p>
          <a:p>
            <a:pPr>
              <a:defRPr sz="1800">
                <a:solidFill>
                  <a:srgbClr val="000000"/>
                </a:solidFill>
              </a:defRPr>
            </a:pPr>
            <a:r>
              <a:rPr lang="en-US" sz="2672" dirty="0"/>
              <a:t>Doesn’t matter much (both are used)</a:t>
            </a:r>
          </a:p>
        </p:txBody>
      </p:sp>
    </p:spTree>
  </p:cSld>
  <p:clrMapOvr>
    <a:masterClrMapping/>
  </p:clrMapOvr>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 name="Shape 41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Protocol Variants</a:t>
            </a:r>
          </a:p>
        </p:txBody>
      </p:sp>
      <p:sp>
        <p:nvSpPr>
          <p:cNvPr id="413" name="Shape 413"/>
          <p:cNvSpPr>
            <a:spLocks noGrp="1"/>
          </p:cNvSpPr>
          <p:nvPr>
            <p:ph type="body" idx="4294967295"/>
          </p:nvPr>
        </p:nvSpPr>
        <p:spPr>
          <a:xfrm>
            <a:off x="327246" y="3632351"/>
            <a:ext cx="8636450" cy="3123941"/>
          </a:xfrm>
          <a:prstGeom prst="rect">
            <a:avLst/>
          </a:prstGeom>
        </p:spPr>
        <p:txBody>
          <a:bodyPr>
            <a:normAutofit/>
          </a:bodyPr>
          <a:lstStyle/>
          <a:p>
            <a:pPr lvl="0">
              <a:defRPr sz="1800">
                <a:solidFill>
                  <a:srgbClr val="000000"/>
                </a:solidFill>
              </a:defRPr>
            </a:pPr>
            <a:r>
              <a:rPr sz="2672" dirty="0">
                <a:solidFill>
                  <a:srgbClr val="0070C0"/>
                </a:solidFill>
                <a:ea typeface="Helvetica"/>
                <a:cs typeface="Calibri" panose="020F0502020204030204" pitchFamily="34" charset="0"/>
                <a:sym typeface="Helvetica"/>
              </a:rPr>
              <a:t>Status checks</a:t>
            </a:r>
            <a:r>
              <a:rPr sz="2672" dirty="0">
                <a:cs typeface="Calibri" panose="020F0502020204030204" pitchFamily="34" charset="0"/>
              </a:rPr>
              <a:t>: polling </a:t>
            </a:r>
            <a:r>
              <a:rPr sz="2672" i="1" dirty="0">
                <a:cs typeface="Calibri" panose="020F0502020204030204" pitchFamily="34" charset="0"/>
              </a:rPr>
              <a:t>vs.</a:t>
            </a:r>
            <a:r>
              <a:rPr sz="2672" dirty="0">
                <a:cs typeface="Calibri" panose="020F0502020204030204" pitchFamily="34" charset="0"/>
              </a:rPr>
              <a:t> interrupts</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solidFill>
                  <a:srgbClr val="0070C0"/>
                </a:solidFill>
                <a:ea typeface="Helvetica"/>
                <a:cs typeface="Calibri" panose="020F0502020204030204" pitchFamily="34" charset="0"/>
                <a:sym typeface="Helvetica"/>
              </a:rPr>
              <a:t>Data</a:t>
            </a:r>
            <a:r>
              <a:rPr sz="2672" dirty="0">
                <a:cs typeface="Calibri" panose="020F0502020204030204" pitchFamily="34" charset="0"/>
              </a:rPr>
              <a:t>: PIO </a:t>
            </a:r>
            <a:r>
              <a:rPr sz="2672" i="1" dirty="0">
                <a:cs typeface="Calibri" panose="020F0502020204030204" pitchFamily="34" charset="0"/>
              </a:rPr>
              <a:t>vs.</a:t>
            </a:r>
            <a:r>
              <a:rPr sz="2672" dirty="0">
                <a:cs typeface="Calibri" panose="020F0502020204030204" pitchFamily="34" charset="0"/>
              </a:rPr>
              <a:t> DMA</a:t>
            </a:r>
          </a:p>
          <a:p>
            <a:pPr lvl="0">
              <a:defRPr sz="1800">
                <a:solidFill>
                  <a:srgbClr val="000000"/>
                </a:solidFill>
              </a:defRPr>
            </a:pPr>
            <a:endParaRPr sz="2672" dirty="0">
              <a:cs typeface="Calibri" panose="020F0502020204030204" pitchFamily="34" charset="0"/>
            </a:endParaRPr>
          </a:p>
          <a:p>
            <a:pPr lvl="0">
              <a:defRPr sz="1800">
                <a:solidFill>
                  <a:srgbClr val="000000"/>
                </a:solidFill>
              </a:defRPr>
            </a:pPr>
            <a:r>
              <a:rPr sz="2672" dirty="0">
                <a:solidFill>
                  <a:srgbClr val="0070C0"/>
                </a:solidFill>
                <a:ea typeface="Helvetica"/>
                <a:cs typeface="Calibri" panose="020F0502020204030204" pitchFamily="34" charset="0"/>
                <a:sym typeface="Helvetica"/>
              </a:rPr>
              <a:t>Control</a:t>
            </a:r>
            <a:r>
              <a:rPr sz="2672" dirty="0">
                <a:cs typeface="Calibri" panose="020F0502020204030204" pitchFamily="34" charset="0"/>
              </a:rPr>
              <a:t>: special instructions </a:t>
            </a:r>
            <a:r>
              <a:rPr sz="2672" i="1" dirty="0">
                <a:cs typeface="Calibri" panose="020F0502020204030204" pitchFamily="34" charset="0"/>
              </a:rPr>
              <a:t>vs.</a:t>
            </a:r>
            <a:r>
              <a:rPr sz="2672" dirty="0">
                <a:cs typeface="Calibri" panose="020F0502020204030204" pitchFamily="34" charset="0"/>
              </a:rPr>
              <a:t> memory-mapped I/O</a:t>
            </a:r>
          </a:p>
        </p:txBody>
      </p:sp>
      <p:sp>
        <p:nvSpPr>
          <p:cNvPr id="4" name="Shape 173"/>
          <p:cNvSpPr/>
          <p:nvPr/>
        </p:nvSpPr>
        <p:spPr>
          <a:xfrm>
            <a:off x="2330987" y="1734136"/>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5" name="Shape 174"/>
          <p:cNvSpPr/>
          <p:nvPr/>
        </p:nvSpPr>
        <p:spPr>
          <a:xfrm>
            <a:off x="2688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Status</a:t>
            </a:r>
          </a:p>
        </p:txBody>
      </p:sp>
      <p:sp>
        <p:nvSpPr>
          <p:cNvPr id="6" name="Shape 175"/>
          <p:cNvSpPr/>
          <p:nvPr/>
        </p:nvSpPr>
        <p:spPr>
          <a:xfrm>
            <a:off x="3784850" y="1730085"/>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COMMAND</a:t>
            </a:r>
          </a:p>
        </p:txBody>
      </p:sp>
      <p:sp>
        <p:nvSpPr>
          <p:cNvPr id="7" name="Shape 176"/>
          <p:cNvSpPr/>
          <p:nvPr/>
        </p:nvSpPr>
        <p:spPr>
          <a:xfrm>
            <a:off x="5507175" y="1730085"/>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8" name="Shape 183"/>
          <p:cNvSpPr/>
          <p:nvPr/>
        </p:nvSpPr>
        <p:spPr>
          <a:xfrm>
            <a:off x="2336132" y="2303910"/>
            <a:ext cx="4479851" cy="0"/>
          </a:xfrm>
          <a:prstGeom prst="line">
            <a:avLst/>
          </a:prstGeom>
          <a:ln w="25400">
            <a:solidFill>
              <a:srgbClr val="FFFFFF"/>
            </a:solidFill>
            <a:custDash>
              <a:ds d="200000" sp="200000"/>
            </a:custDash>
            <a:miter lim="400000"/>
          </a:ln>
        </p:spPr>
        <p:txBody>
          <a:bodyPr lIns="0" tIns="0" rIns="0" bIns="0" anchor="ctr"/>
          <a:lstStyle/>
          <a:p>
            <a:pPr lvl="0">
              <a:defRPr sz="2600"/>
            </a:pPr>
            <a:endParaRPr sz="1828" b="0" dirty="0">
              <a:latin typeface="Calibri" panose="020F0502020204030204" pitchFamily="34" charset="0"/>
            </a:endParaRPr>
          </a:p>
        </p:txBody>
      </p:sp>
      <p:sp>
        <p:nvSpPr>
          <p:cNvPr id="9" name="Shape 184"/>
          <p:cNvSpPr/>
          <p:nvPr/>
        </p:nvSpPr>
        <p:spPr>
          <a:xfrm>
            <a:off x="2701280" y="2394207"/>
            <a:ext cx="2933753" cy="98123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l">
              <a:defRPr sz="1800">
                <a:solidFill>
                  <a:srgbClr val="000000"/>
                </a:solidFill>
              </a:defRPr>
            </a:pPr>
            <a:r>
              <a:rPr sz="1969" b="0" dirty="0">
                <a:solidFill>
                  <a:schemeClr val="bg1"/>
                </a:solidFill>
                <a:latin typeface="Calibri" panose="020F0502020204030204" pitchFamily="34" charset="0"/>
              </a:rPr>
              <a:t>Microcontroller (CPU+RAM)</a:t>
            </a:r>
          </a:p>
          <a:p>
            <a:pPr lvl="0" algn="l">
              <a:defRPr sz="1800">
                <a:solidFill>
                  <a:srgbClr val="000000"/>
                </a:solidFill>
              </a:defRPr>
            </a:pPr>
            <a:r>
              <a:rPr sz="1969" b="0" dirty="0">
                <a:solidFill>
                  <a:schemeClr val="bg1"/>
                </a:solidFill>
                <a:latin typeface="Calibri" panose="020F0502020204030204" pitchFamily="34" charset="0"/>
              </a:rPr>
              <a:t>Extra RAM</a:t>
            </a:r>
          </a:p>
          <a:p>
            <a:pPr lvl="0" algn="l">
              <a:defRPr sz="1800">
                <a:solidFill>
                  <a:srgbClr val="000000"/>
                </a:solidFill>
              </a:defRPr>
            </a:pPr>
            <a:r>
              <a:rPr sz="1969" b="0" dirty="0">
                <a:solidFill>
                  <a:schemeClr val="bg1"/>
                </a:solidFill>
                <a:latin typeface="Calibri" panose="020F0502020204030204" pitchFamily="34" charset="0"/>
              </a:rPr>
              <a:t>Other special-purpose chips</a:t>
            </a:r>
          </a:p>
        </p:txBody>
      </p:sp>
      <p:sp>
        <p:nvSpPr>
          <p:cNvPr id="2" name="Shape 409">
            <a:extLst>
              <a:ext uri="{FF2B5EF4-FFF2-40B4-BE49-F238E27FC236}">
                <a16:creationId xmlns:a16="http://schemas.microsoft.com/office/drawing/2014/main" id="{ED96CC4A-C9C6-CEB6-9C37-A9EBD4998AE4}"/>
              </a:ext>
            </a:extLst>
          </p:cNvPr>
          <p:cNvSpPr txBox="1">
            <a:spLocks/>
          </p:cNvSpPr>
          <p:nvPr/>
        </p:nvSpPr>
        <p:spPr bwMode="auto">
          <a:xfrm>
            <a:off x="683568" y="3930651"/>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kern="0" dirty="0"/>
              <a:t>Lowering CPU Overhead With Interrupts</a:t>
            </a:r>
            <a:endParaRPr lang="en-US" sz="2400" b="0" i="1" kern="0" dirty="0"/>
          </a:p>
        </p:txBody>
      </p:sp>
      <p:sp>
        <p:nvSpPr>
          <p:cNvPr id="3" name="Shape 409">
            <a:extLst>
              <a:ext uri="{FF2B5EF4-FFF2-40B4-BE49-F238E27FC236}">
                <a16:creationId xmlns:a16="http://schemas.microsoft.com/office/drawing/2014/main" id="{DEAEC3F3-D4EB-E159-B8A4-CCA99F7914DB}"/>
              </a:ext>
            </a:extLst>
          </p:cNvPr>
          <p:cNvSpPr txBox="1">
            <a:spLocks/>
          </p:cNvSpPr>
          <p:nvPr/>
        </p:nvSpPr>
        <p:spPr bwMode="auto">
          <a:xfrm>
            <a:off x="697112" y="4899248"/>
            <a:ext cx="8119642"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dirty="0"/>
              <a:t>More</a:t>
            </a:r>
            <a:r>
              <a:rPr lang="zh-CN" altLang="en-US" sz="2400" b="0" i="1" dirty="0"/>
              <a:t> </a:t>
            </a:r>
            <a:r>
              <a:rPr lang="en-US" altLang="zh-CN" sz="2400" b="0" i="1" dirty="0"/>
              <a:t>Efficient</a:t>
            </a:r>
            <a:r>
              <a:rPr lang="zh-CN" altLang="en-US" sz="2400" b="0" i="1" dirty="0"/>
              <a:t> </a:t>
            </a:r>
            <a:r>
              <a:rPr lang="en-US" altLang="zh-CN" sz="2400" b="0" i="1" dirty="0"/>
              <a:t>Data</a:t>
            </a:r>
            <a:r>
              <a:rPr lang="zh-CN" altLang="en-US" sz="2400" b="0" i="1" dirty="0"/>
              <a:t> </a:t>
            </a:r>
            <a:r>
              <a:rPr lang="en-US" altLang="zh-CN" sz="2400" b="0" i="1" dirty="0"/>
              <a:t>Movement</a:t>
            </a:r>
            <a:r>
              <a:rPr lang="zh-CN" altLang="en-US" sz="2400" b="0" i="1" dirty="0"/>
              <a:t> </a:t>
            </a:r>
            <a:r>
              <a:rPr lang="en-US" altLang="zh-CN" sz="2400" b="0" i="1" dirty="0"/>
              <a:t>With</a:t>
            </a:r>
            <a:r>
              <a:rPr lang="zh-CN" altLang="en-US" sz="2400" b="0" i="1" dirty="0"/>
              <a:t> </a:t>
            </a:r>
            <a:r>
              <a:rPr lang="en-US" altLang="zh-CN" sz="2400" b="0" i="1" dirty="0"/>
              <a:t>DMA</a:t>
            </a:r>
            <a:endParaRPr lang="en-US" sz="2400" b="0" i="1" kern="0" dirty="0"/>
          </a:p>
        </p:txBody>
      </p:sp>
      <p:sp>
        <p:nvSpPr>
          <p:cNvPr id="10" name="Shape 409">
            <a:extLst>
              <a:ext uri="{FF2B5EF4-FFF2-40B4-BE49-F238E27FC236}">
                <a16:creationId xmlns:a16="http://schemas.microsoft.com/office/drawing/2014/main" id="{1A21DBD0-5EB8-BD2C-2D23-93ED5306299A}"/>
              </a:ext>
            </a:extLst>
          </p:cNvPr>
          <p:cNvSpPr txBox="1">
            <a:spLocks/>
          </p:cNvSpPr>
          <p:nvPr/>
        </p:nvSpPr>
        <p:spPr bwMode="auto">
          <a:xfrm>
            <a:off x="697112" y="5900187"/>
            <a:ext cx="8636450" cy="762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lvl1pPr marL="119063" indent="-119063" algn="l" defTabSz="473201" rtl="0" eaLnBrk="1" fontAlgn="base" hangingPunct="1">
              <a:spcBef>
                <a:spcPct val="0"/>
              </a:spcBef>
              <a:spcAft>
                <a:spcPct val="0"/>
              </a:spcAft>
              <a:defRPr sz="6480" b="1">
                <a:solidFill>
                  <a:schemeClr val="tx1"/>
                </a:solidFill>
                <a:latin typeface="Calibri" pitchFamily="34" charset="0"/>
                <a:ea typeface="+mj-ea"/>
                <a:cs typeface="+mj-cs"/>
              </a:defRPr>
            </a:lvl1pPr>
            <a:lvl2pPr marL="119063" indent="-119063" algn="l" rtl="0" eaLnBrk="1" fontAlgn="base" hangingPunct="1">
              <a:spcBef>
                <a:spcPct val="0"/>
              </a:spcBef>
              <a:spcAft>
                <a:spcPct val="0"/>
              </a:spcAft>
              <a:defRPr sz="3600" b="1">
                <a:solidFill>
                  <a:schemeClr val="tx1"/>
                </a:solidFill>
                <a:latin typeface="Arial Narrow" pitchFamily="34" charset="0"/>
              </a:defRPr>
            </a:lvl2pPr>
            <a:lvl3pPr marL="119063" indent="-119063" algn="l" rtl="0" eaLnBrk="1" fontAlgn="base" hangingPunct="1">
              <a:spcBef>
                <a:spcPct val="0"/>
              </a:spcBef>
              <a:spcAft>
                <a:spcPct val="0"/>
              </a:spcAft>
              <a:defRPr sz="3600" b="1">
                <a:solidFill>
                  <a:schemeClr val="tx1"/>
                </a:solidFill>
                <a:latin typeface="Arial Narrow" pitchFamily="34" charset="0"/>
              </a:defRPr>
            </a:lvl3pPr>
            <a:lvl4pPr marL="119063" indent="-119063" algn="l" rtl="0" eaLnBrk="1" fontAlgn="base" hangingPunct="1">
              <a:spcBef>
                <a:spcPct val="0"/>
              </a:spcBef>
              <a:spcAft>
                <a:spcPct val="0"/>
              </a:spcAft>
              <a:defRPr sz="3600" b="1">
                <a:solidFill>
                  <a:schemeClr val="tx1"/>
                </a:solidFill>
                <a:latin typeface="Arial Narrow" pitchFamily="34" charset="0"/>
              </a:defRPr>
            </a:lvl4pPr>
            <a:lvl5pPr marL="119063" indent="-119063" algn="l" rtl="0" eaLnBrk="1" fontAlgn="base" hangingPunct="1">
              <a:spcBef>
                <a:spcPct val="0"/>
              </a:spcBef>
              <a:spcAft>
                <a:spcPct val="0"/>
              </a:spcAft>
              <a:defRPr sz="3600" b="1">
                <a:solidFill>
                  <a:schemeClr val="tx1"/>
                </a:solidFill>
                <a:latin typeface="Arial Narrow" pitchFamily="34" charset="0"/>
              </a:defRPr>
            </a:lvl5pPr>
            <a:lvl6pPr marL="576263" algn="l" rtl="0" eaLnBrk="1" fontAlgn="base" hangingPunct="1">
              <a:spcBef>
                <a:spcPct val="0"/>
              </a:spcBef>
              <a:spcAft>
                <a:spcPct val="0"/>
              </a:spcAft>
              <a:defRPr sz="3600" b="1">
                <a:solidFill>
                  <a:schemeClr val="tx1"/>
                </a:solidFill>
                <a:latin typeface="Arial Narrow" pitchFamily="34" charset="0"/>
              </a:defRPr>
            </a:lvl6pPr>
            <a:lvl7pPr marL="1033463" algn="l" rtl="0" eaLnBrk="1" fontAlgn="base" hangingPunct="1">
              <a:spcBef>
                <a:spcPct val="0"/>
              </a:spcBef>
              <a:spcAft>
                <a:spcPct val="0"/>
              </a:spcAft>
              <a:defRPr sz="3600" b="1">
                <a:solidFill>
                  <a:schemeClr val="tx1"/>
                </a:solidFill>
                <a:latin typeface="Arial Narrow" pitchFamily="34" charset="0"/>
              </a:defRPr>
            </a:lvl7pPr>
            <a:lvl8pPr marL="1490663" algn="l" rtl="0" eaLnBrk="1" fontAlgn="base" hangingPunct="1">
              <a:spcBef>
                <a:spcPct val="0"/>
              </a:spcBef>
              <a:spcAft>
                <a:spcPct val="0"/>
              </a:spcAft>
              <a:defRPr sz="3600" b="1">
                <a:solidFill>
                  <a:schemeClr val="tx1"/>
                </a:solidFill>
                <a:latin typeface="Arial Narrow" pitchFamily="34" charset="0"/>
              </a:defRPr>
            </a:lvl8pPr>
            <a:lvl9pPr marL="1947863" algn="l" rtl="0" eaLnBrk="1" fontAlgn="base" hangingPunct="1">
              <a:spcBef>
                <a:spcPct val="0"/>
              </a:spcBef>
              <a:spcAft>
                <a:spcPct val="0"/>
              </a:spcAft>
              <a:defRPr sz="3600" b="1">
                <a:solidFill>
                  <a:schemeClr val="tx1"/>
                </a:solidFill>
                <a:latin typeface="Arial Narrow" pitchFamily="34" charset="0"/>
              </a:defRPr>
            </a:lvl9pPr>
          </a:lstStyle>
          <a:p>
            <a:pPr>
              <a:defRPr sz="1800">
                <a:solidFill>
                  <a:srgbClr val="000000"/>
                </a:solidFill>
              </a:defRPr>
            </a:pPr>
            <a:r>
              <a:rPr lang="en-US" altLang="zh-CN" sz="2400" b="0" i="1" dirty="0"/>
              <a:t>Methods</a:t>
            </a:r>
            <a:r>
              <a:rPr lang="zh-CN" altLang="en-US" sz="2400" b="0" i="1" dirty="0"/>
              <a:t> </a:t>
            </a:r>
            <a:r>
              <a:rPr lang="en-US" altLang="zh-CN" sz="2400" b="0" i="1" dirty="0"/>
              <a:t>Of</a:t>
            </a:r>
            <a:r>
              <a:rPr lang="zh-CN" altLang="en-US" sz="2400" b="0" i="1" dirty="0"/>
              <a:t> </a:t>
            </a:r>
            <a:r>
              <a:rPr lang="en-US" altLang="zh-CN" sz="2400" b="0" i="1" dirty="0"/>
              <a:t>Device</a:t>
            </a:r>
            <a:r>
              <a:rPr lang="zh-CN" altLang="en-US" sz="2400" b="0" i="1" dirty="0"/>
              <a:t> </a:t>
            </a:r>
            <a:r>
              <a:rPr lang="en-US" altLang="zh-CN" sz="2400" b="0" i="1" dirty="0"/>
              <a:t>Interaction</a:t>
            </a:r>
            <a:endParaRPr lang="en-US" sz="2400" b="0" i="1" dirty="0"/>
          </a:p>
        </p:txBody>
      </p:sp>
    </p:spTree>
    <p:extLst>
      <p:ext uri="{BB962C8B-B14F-4D97-AF65-F5344CB8AC3E}">
        <p14:creationId xmlns:p14="http://schemas.microsoft.com/office/powerpoint/2010/main" val="721483989"/>
      </p:ext>
    </p:extLst>
  </p:cSld>
  <p:clrMapOvr>
    <a:masterClrMapping/>
  </p:clrMapOvr>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8" name="Shape 57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Variety is a Challenge</a:t>
            </a:r>
          </a:p>
        </p:txBody>
      </p:sp>
      <p:sp>
        <p:nvSpPr>
          <p:cNvPr id="579" name="Shape 579"/>
          <p:cNvSpPr>
            <a:spLocks noGrp="1"/>
          </p:cNvSpPr>
          <p:nvPr>
            <p:ph type="body" idx="4294967295"/>
          </p:nvPr>
        </p:nvSpPr>
        <p:spPr>
          <a:xfrm>
            <a:off x="400676" y="1683015"/>
            <a:ext cx="8578654" cy="4774267"/>
          </a:xfrm>
          <a:prstGeom prst="rect">
            <a:avLst/>
          </a:prstGeom>
        </p:spPr>
        <p:txBody>
          <a:bodyPr>
            <a:normAutofit fontScale="92500" lnSpcReduction="10000"/>
          </a:bodyPr>
          <a:lstStyle/>
          <a:p>
            <a:pPr>
              <a:defRPr sz="1800">
                <a:solidFill>
                  <a:srgbClr val="000000"/>
                </a:solidFill>
              </a:defRPr>
            </a:pPr>
            <a:r>
              <a:rPr sz="2672" dirty="0">
                <a:solidFill>
                  <a:srgbClr val="333333"/>
                </a:solidFill>
              </a:rPr>
              <a:t>Problem:</a:t>
            </a:r>
          </a:p>
          <a:p>
            <a:pPr lvl="1">
              <a:defRPr sz="1800">
                <a:solidFill>
                  <a:srgbClr val="000000"/>
                </a:solidFill>
              </a:defRPr>
            </a:pPr>
            <a:r>
              <a:rPr sz="2461" dirty="0">
                <a:solidFill>
                  <a:srgbClr val="333333"/>
                </a:solidFill>
              </a:rPr>
              <a:t> many, many devices</a:t>
            </a:r>
          </a:p>
          <a:p>
            <a:pPr lvl="1">
              <a:defRPr sz="1800">
                <a:solidFill>
                  <a:srgbClr val="000000"/>
                </a:solidFill>
              </a:defRPr>
            </a:pPr>
            <a:r>
              <a:rPr sz="2461" dirty="0">
                <a:solidFill>
                  <a:srgbClr val="333333"/>
                </a:solidFill>
              </a:rPr>
              <a:t> each has its </a:t>
            </a:r>
            <a:r>
              <a:rPr sz="2461" dirty="0">
                <a:solidFill>
                  <a:srgbClr val="C00000"/>
                </a:solidFill>
              </a:rPr>
              <a:t>own protocol</a:t>
            </a:r>
          </a:p>
          <a:p>
            <a:pPr>
              <a:defRPr sz="1800">
                <a:solidFill>
                  <a:srgbClr val="000000"/>
                </a:solidFill>
              </a:defRPr>
            </a:pPr>
            <a:endParaRPr sz="2672" dirty="0">
              <a:solidFill>
                <a:srgbClr val="333333"/>
              </a:solidFill>
            </a:endParaRPr>
          </a:p>
          <a:p>
            <a:pPr>
              <a:defRPr sz="1800">
                <a:solidFill>
                  <a:srgbClr val="000000"/>
                </a:solidFill>
              </a:defRPr>
            </a:pPr>
            <a:r>
              <a:rPr sz="2672" dirty="0">
                <a:solidFill>
                  <a:srgbClr val="333333"/>
                </a:solidFill>
              </a:rPr>
              <a:t>How can we avoid writing a slightly different OS for each H/W combination?</a:t>
            </a:r>
            <a:r>
              <a:rPr lang="en-US" sz="2672" dirty="0">
                <a:solidFill>
                  <a:srgbClr val="333333"/>
                </a:solidFill>
              </a:rPr>
              <a:t> (How to build a device-neutral OS?)</a:t>
            </a:r>
          </a:p>
          <a:p>
            <a:pPr>
              <a:defRPr sz="1800">
                <a:solidFill>
                  <a:srgbClr val="000000"/>
                </a:solidFill>
              </a:defRPr>
            </a:pPr>
            <a:endParaRPr lang="en-US" sz="2672" dirty="0">
              <a:solidFill>
                <a:srgbClr val="333333"/>
              </a:solidFill>
            </a:endParaRPr>
          </a:p>
          <a:p>
            <a:pPr>
              <a:defRPr sz="1800">
                <a:solidFill>
                  <a:srgbClr val="000000"/>
                </a:solidFill>
              </a:defRPr>
            </a:pPr>
            <a:r>
              <a:rPr lang="en-US" sz="2672" dirty="0">
                <a:solidFill>
                  <a:srgbClr val="333333"/>
                </a:solidFill>
              </a:rPr>
              <a:t>Abstract</a:t>
            </a:r>
            <a:r>
              <a:rPr lang="zh-CN" altLang="en-US" sz="2672" dirty="0">
                <a:solidFill>
                  <a:srgbClr val="333333"/>
                </a:solidFill>
              </a:rPr>
              <a:t> </a:t>
            </a:r>
            <a:r>
              <a:rPr lang="en-US" altLang="zh-CN" sz="2672" dirty="0">
                <a:solidFill>
                  <a:srgbClr val="333333"/>
                </a:solidFill>
              </a:rPr>
              <a:t>a device with a driver</a:t>
            </a:r>
          </a:p>
          <a:p>
            <a:pPr lvl="1">
              <a:defRPr sz="1800">
                <a:solidFill>
                  <a:srgbClr val="000000"/>
                </a:solidFill>
              </a:defRPr>
            </a:pPr>
            <a:r>
              <a:rPr lang="en-US" sz="2272" dirty="0">
                <a:solidFill>
                  <a:srgbClr val="333333"/>
                </a:solidFill>
              </a:rPr>
              <a:t>Write </a:t>
            </a:r>
            <a:r>
              <a:rPr lang="en-US" sz="2272" dirty="0">
                <a:solidFill>
                  <a:srgbClr val="0070C0"/>
                </a:solidFill>
              </a:rPr>
              <a:t>device driver for each device</a:t>
            </a:r>
          </a:p>
          <a:p>
            <a:pPr>
              <a:defRPr sz="1800">
                <a:solidFill>
                  <a:srgbClr val="000000"/>
                </a:solidFill>
              </a:defRPr>
            </a:pPr>
            <a:endParaRPr lang="en-US" sz="2672" dirty="0">
              <a:solidFill>
                <a:srgbClr val="333333"/>
              </a:solidFill>
            </a:endParaRPr>
          </a:p>
          <a:p>
            <a:pPr>
              <a:defRPr sz="1800">
                <a:solidFill>
                  <a:srgbClr val="000000"/>
                </a:solidFill>
              </a:defRPr>
            </a:pPr>
            <a:r>
              <a:rPr lang="en-US" sz="2672" dirty="0">
                <a:solidFill>
                  <a:srgbClr val="333333"/>
                </a:solidFill>
              </a:rPr>
              <a:t>Drivers are </a:t>
            </a:r>
            <a:r>
              <a:rPr lang="en-US" sz="2672" dirty="0">
                <a:solidFill>
                  <a:srgbClr val="0070C0"/>
                </a:solidFill>
                <a:latin typeface="Helvetica"/>
                <a:ea typeface="Helvetica"/>
                <a:cs typeface="Helvetica"/>
                <a:sym typeface="Helvetica"/>
              </a:rPr>
              <a:t>70%</a:t>
            </a:r>
            <a:r>
              <a:rPr lang="en-US" sz="2672" dirty="0">
                <a:solidFill>
                  <a:srgbClr val="333333"/>
                </a:solidFill>
              </a:rPr>
              <a:t> of Linux source code</a:t>
            </a:r>
          </a:p>
          <a:p>
            <a:pPr>
              <a:defRPr sz="1800">
                <a:solidFill>
                  <a:srgbClr val="000000"/>
                </a:solidFill>
              </a:defRPr>
            </a:pPr>
            <a:endParaRPr lang="en-US" sz="2672" dirty="0">
              <a:solidFill>
                <a:srgbClr val="333333"/>
              </a:solidFill>
            </a:endParaRPr>
          </a:p>
          <a:p>
            <a:pPr>
              <a:defRPr sz="1800">
                <a:solidFill>
                  <a:srgbClr val="000000"/>
                </a:solidFill>
              </a:defRPr>
            </a:pPr>
            <a:endParaRPr sz="2672" dirty="0">
              <a:solidFill>
                <a:srgbClr val="333333"/>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79">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79">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79">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79">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79">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79">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79">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9"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1" name="Shape 61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3600" dirty="0">
                <a:solidFill>
                  <a:srgbClr val="000000"/>
                </a:solidFill>
              </a:rPr>
              <a:t>File System</a:t>
            </a:r>
            <a:r>
              <a:rPr sz="3600" dirty="0">
                <a:solidFill>
                  <a:srgbClr val="000000"/>
                </a:solidFill>
              </a:rPr>
              <a:t> Stack</a:t>
            </a:r>
          </a:p>
        </p:txBody>
      </p:sp>
      <p:pic>
        <p:nvPicPr>
          <p:cNvPr id="2" name="图片 1">
            <a:extLst>
              <a:ext uri="{FF2B5EF4-FFF2-40B4-BE49-F238E27FC236}">
                <a16:creationId xmlns:a16="http://schemas.microsoft.com/office/drawing/2014/main" id="{B4272BE4-20F8-2F75-B651-500290CFAC88}"/>
              </a:ext>
            </a:extLst>
          </p:cNvPr>
          <p:cNvPicPr>
            <a:picLocks noChangeAspect="1"/>
          </p:cNvPicPr>
          <p:nvPr/>
        </p:nvPicPr>
        <p:blipFill>
          <a:blip r:embed="rId3"/>
          <a:stretch>
            <a:fillRect/>
          </a:stretch>
        </p:blipFill>
        <p:spPr>
          <a:xfrm>
            <a:off x="683568" y="1988840"/>
            <a:ext cx="7563759" cy="3269208"/>
          </a:xfrm>
          <a:prstGeom prst="rect">
            <a:avLst/>
          </a:prstGeom>
        </p:spPr>
      </p:pic>
    </p:spTree>
  </p:cSld>
  <p:clrMapOvr>
    <a:masterClrMapping/>
  </p:clrMapOvr>
  <p:transition/>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77AED-8F20-2943-9270-9FBA15C88256}"/>
              </a:ext>
            </a:extLst>
          </p:cNvPr>
          <p:cNvSpPr>
            <a:spLocks noGrp="1"/>
          </p:cNvSpPr>
          <p:nvPr>
            <p:ph type="title"/>
          </p:nvPr>
        </p:nvSpPr>
        <p:spPr>
          <a:xfrm>
            <a:off x="323528" y="116632"/>
            <a:ext cx="7591425" cy="762000"/>
          </a:xfrm>
        </p:spPr>
        <p:txBody>
          <a:bodyPr/>
          <a:lstStyle/>
          <a:p>
            <a:r>
              <a:rPr lang="en-CN" dirty="0"/>
              <a:t>A Simple Device Driver</a:t>
            </a:r>
          </a:p>
        </p:txBody>
      </p:sp>
      <p:pic>
        <p:nvPicPr>
          <p:cNvPr id="4" name="Picture 3">
            <a:extLst>
              <a:ext uri="{FF2B5EF4-FFF2-40B4-BE49-F238E27FC236}">
                <a16:creationId xmlns:a16="http://schemas.microsoft.com/office/drawing/2014/main" id="{CDC938A2-52AD-D345-9459-1F14EF0D46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4423" y="1042302"/>
            <a:ext cx="5095154" cy="5674466"/>
          </a:xfrm>
          <a:prstGeom prst="rect">
            <a:avLst/>
          </a:prstGeom>
        </p:spPr>
      </p:pic>
    </p:spTree>
    <p:extLst>
      <p:ext uri="{BB962C8B-B14F-4D97-AF65-F5344CB8AC3E}">
        <p14:creationId xmlns:p14="http://schemas.microsoft.com/office/powerpoint/2010/main" val="19795811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Shape 101"/>
          <p:cNvSpPr/>
          <p:nvPr/>
        </p:nvSpPr>
        <p:spPr>
          <a:xfrm flipV="1">
            <a:off x="2570895" y="2484609"/>
            <a:ext cx="1" cy="535269"/>
          </a:xfrm>
          <a:prstGeom prst="line">
            <a:avLst/>
          </a:prstGeom>
          <a:ln w="1016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2" name="Shape 102"/>
          <p:cNvSpPr/>
          <p:nvPr/>
        </p:nvSpPr>
        <p:spPr>
          <a:xfrm flipV="1">
            <a:off x="4467811" y="2487338"/>
            <a:ext cx="1" cy="535269"/>
          </a:xfrm>
          <a:prstGeom prst="line">
            <a:avLst/>
          </a:prstGeom>
          <a:ln w="1016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3" name="Shape 103"/>
          <p:cNvSpPr/>
          <p:nvPr/>
        </p:nvSpPr>
        <p:spPr>
          <a:xfrm>
            <a:off x="2124411" y="1749266"/>
            <a:ext cx="892969" cy="892969"/>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CPU</a:t>
            </a:r>
          </a:p>
        </p:txBody>
      </p:sp>
      <p:sp>
        <p:nvSpPr>
          <p:cNvPr id="104" name="Shape 104"/>
          <p:cNvSpPr/>
          <p:nvPr/>
        </p:nvSpPr>
        <p:spPr>
          <a:xfrm>
            <a:off x="4021327" y="1749266"/>
            <a:ext cx="892969" cy="892969"/>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RAM</a:t>
            </a:r>
          </a:p>
        </p:txBody>
      </p:sp>
      <p:sp>
        <p:nvSpPr>
          <p:cNvPr id="105" name="Shape 105"/>
          <p:cNvSpPr/>
          <p:nvPr/>
        </p:nvSpPr>
        <p:spPr>
          <a:xfrm flipV="1">
            <a:off x="1000909" y="2996313"/>
            <a:ext cx="5036887" cy="1"/>
          </a:xfrm>
          <a:prstGeom prst="line">
            <a:avLst/>
          </a:prstGeom>
          <a:ln w="1016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06" name="Shape 106"/>
          <p:cNvSpPr/>
          <p:nvPr/>
        </p:nvSpPr>
        <p:spPr>
          <a:xfrm flipV="1">
            <a:off x="1000909" y="3442797"/>
            <a:ext cx="5036887" cy="1"/>
          </a:xfrm>
          <a:prstGeom prst="line">
            <a:avLst/>
          </a:prstGeom>
          <a:ln w="762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07" name="Shape 107"/>
          <p:cNvSpPr/>
          <p:nvPr/>
        </p:nvSpPr>
        <p:spPr>
          <a:xfrm flipV="1">
            <a:off x="4467811" y="3435083"/>
            <a:ext cx="1" cy="214313"/>
          </a:xfrm>
          <a:prstGeom prst="line">
            <a:avLst/>
          </a:prstGeom>
          <a:ln w="762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8" name="Shape 108"/>
          <p:cNvSpPr/>
          <p:nvPr/>
        </p:nvSpPr>
        <p:spPr>
          <a:xfrm>
            <a:off x="3792379" y="3618281"/>
            <a:ext cx="1350866" cy="769302"/>
          </a:xfrm>
          <a:prstGeom prst="rect">
            <a:avLst/>
          </a:prstGeom>
          <a:solidFill>
            <a:srgbClr val="1497FC"/>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Graphics</a:t>
            </a:r>
          </a:p>
        </p:txBody>
      </p:sp>
      <p:sp>
        <p:nvSpPr>
          <p:cNvPr id="109" name="Shape 109"/>
          <p:cNvSpPr/>
          <p:nvPr/>
        </p:nvSpPr>
        <p:spPr>
          <a:xfrm flipV="1">
            <a:off x="3519353" y="3001106"/>
            <a:ext cx="1" cy="441795"/>
          </a:xfrm>
          <a:prstGeom prst="line">
            <a:avLst/>
          </a:prstGeom>
          <a:ln w="762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10" name="Shape 110"/>
          <p:cNvSpPr/>
          <p:nvPr/>
        </p:nvSpPr>
        <p:spPr>
          <a:xfrm flipV="1">
            <a:off x="3519353" y="3447591"/>
            <a:ext cx="0" cy="122856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11" name="Shape 111"/>
          <p:cNvSpPr/>
          <p:nvPr/>
        </p:nvSpPr>
        <p:spPr>
          <a:xfrm flipV="1">
            <a:off x="1000909" y="4675094"/>
            <a:ext cx="5036887" cy="1"/>
          </a:xfrm>
          <a:prstGeom prst="line">
            <a:avLst/>
          </a:prstGeom>
          <a:ln w="508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12" name="Shape 112"/>
          <p:cNvSpPr/>
          <p:nvPr/>
        </p:nvSpPr>
        <p:spPr>
          <a:xfrm flipV="1">
            <a:off x="4992751"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16" name="Group 116"/>
          <p:cNvGrpSpPr/>
          <p:nvPr/>
        </p:nvGrpSpPr>
        <p:grpSpPr>
          <a:xfrm>
            <a:off x="4546268" y="4842035"/>
            <a:ext cx="892969" cy="725091"/>
            <a:chOff x="0" y="0"/>
            <a:chExt cx="1270000" cy="1031240"/>
          </a:xfrm>
        </p:grpSpPr>
        <p:sp>
          <p:nvSpPr>
            <p:cNvPr id="113" name="Shape 113"/>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14" name="Shape 114"/>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15" name="Shape 115"/>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17" name="Shape 117"/>
          <p:cNvSpPr/>
          <p:nvPr/>
        </p:nvSpPr>
        <p:spPr>
          <a:xfrm flipV="1">
            <a:off x="4010486"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21" name="Group 121"/>
          <p:cNvGrpSpPr/>
          <p:nvPr/>
        </p:nvGrpSpPr>
        <p:grpSpPr>
          <a:xfrm>
            <a:off x="3564002" y="4842035"/>
            <a:ext cx="892969" cy="725091"/>
            <a:chOff x="0" y="0"/>
            <a:chExt cx="1270000" cy="1031240"/>
          </a:xfrm>
        </p:grpSpPr>
        <p:sp>
          <p:nvSpPr>
            <p:cNvPr id="118" name="Shape 118"/>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19" name="Shape 119"/>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20" name="Shape 120"/>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22" name="Shape 122"/>
          <p:cNvSpPr/>
          <p:nvPr/>
        </p:nvSpPr>
        <p:spPr>
          <a:xfrm flipV="1">
            <a:off x="3028220"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26" name="Group 126"/>
          <p:cNvGrpSpPr/>
          <p:nvPr/>
        </p:nvGrpSpPr>
        <p:grpSpPr>
          <a:xfrm>
            <a:off x="2581736" y="4842035"/>
            <a:ext cx="892969" cy="725091"/>
            <a:chOff x="0" y="0"/>
            <a:chExt cx="1270000" cy="1031240"/>
          </a:xfrm>
        </p:grpSpPr>
        <p:sp>
          <p:nvSpPr>
            <p:cNvPr id="123" name="Shape 123"/>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24" name="Shape 124"/>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25" name="Shape 125"/>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27" name="Shape 127"/>
          <p:cNvSpPr/>
          <p:nvPr/>
        </p:nvSpPr>
        <p:spPr>
          <a:xfrm flipV="1">
            <a:off x="2045955"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31" name="Group 131"/>
          <p:cNvGrpSpPr/>
          <p:nvPr/>
        </p:nvGrpSpPr>
        <p:grpSpPr>
          <a:xfrm>
            <a:off x="1599471" y="4842035"/>
            <a:ext cx="892969" cy="725091"/>
            <a:chOff x="0" y="0"/>
            <a:chExt cx="1270000" cy="1031240"/>
          </a:xfrm>
        </p:grpSpPr>
        <p:sp>
          <p:nvSpPr>
            <p:cNvPr id="128" name="Shape 128"/>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29" name="Shape 129"/>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30" name="Shape 130"/>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32" name="Shape 132"/>
          <p:cNvSpPr/>
          <p:nvPr/>
        </p:nvSpPr>
        <p:spPr>
          <a:xfrm>
            <a:off x="6126707" y="2787122"/>
            <a:ext cx="1565943"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defRPr sz="3200"/>
            </a:lvl1pPr>
          </a:lstStyle>
          <a:p>
            <a:pPr lvl="0">
              <a:defRPr sz="1800">
                <a:solidFill>
                  <a:srgbClr val="000000"/>
                </a:solidFill>
              </a:defRPr>
            </a:pPr>
            <a:r>
              <a:rPr sz="2250" b="0" dirty="0">
                <a:solidFill>
                  <a:srgbClr val="000000"/>
                </a:solidFill>
                <a:latin typeface="Calibri" panose="020F0502020204030204" pitchFamily="34" charset="0"/>
              </a:rPr>
              <a:t>Memory Bus</a:t>
            </a:r>
          </a:p>
        </p:txBody>
      </p:sp>
      <p:sp>
        <p:nvSpPr>
          <p:cNvPr id="133" name="Shape 133"/>
          <p:cNvSpPr/>
          <p:nvPr/>
        </p:nvSpPr>
        <p:spPr>
          <a:xfrm>
            <a:off x="6126707" y="3249263"/>
            <a:ext cx="1850378" cy="69249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l">
              <a:defRPr sz="1800">
                <a:solidFill>
                  <a:srgbClr val="000000"/>
                </a:solidFill>
              </a:defRPr>
            </a:pPr>
            <a:r>
              <a:rPr sz="2250" b="0" dirty="0">
                <a:solidFill>
                  <a:srgbClr val="000000"/>
                </a:solidFill>
                <a:latin typeface="Calibri" panose="020F0502020204030204" pitchFamily="34" charset="0"/>
              </a:rPr>
              <a:t>General I/O Bus</a:t>
            </a:r>
          </a:p>
          <a:p>
            <a:pPr lvl="0" algn="l">
              <a:defRPr sz="1800">
                <a:solidFill>
                  <a:srgbClr val="000000"/>
                </a:solidFill>
              </a:defRPr>
            </a:pPr>
            <a:r>
              <a:rPr sz="2250" b="0" dirty="0">
                <a:solidFill>
                  <a:srgbClr val="000000"/>
                </a:solidFill>
                <a:latin typeface="Calibri" panose="020F0502020204030204" pitchFamily="34" charset="0"/>
              </a:rPr>
              <a:t>(e.g., PCI)</a:t>
            </a:r>
          </a:p>
        </p:txBody>
      </p:sp>
      <p:sp>
        <p:nvSpPr>
          <p:cNvPr id="134" name="Shape 134"/>
          <p:cNvSpPr/>
          <p:nvPr/>
        </p:nvSpPr>
        <p:spPr>
          <a:xfrm>
            <a:off x="6126707" y="4454770"/>
            <a:ext cx="2619948" cy="69249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l">
              <a:defRPr sz="1800">
                <a:solidFill>
                  <a:srgbClr val="000000"/>
                </a:solidFill>
              </a:defRPr>
            </a:pPr>
            <a:r>
              <a:rPr sz="2250" b="0" dirty="0">
                <a:solidFill>
                  <a:srgbClr val="000000"/>
                </a:solidFill>
                <a:latin typeface="Calibri" panose="020F0502020204030204" pitchFamily="34" charset="0"/>
              </a:rPr>
              <a:t>Peripheral I/O Bus</a:t>
            </a:r>
          </a:p>
          <a:p>
            <a:pPr lvl="0" algn="l">
              <a:defRPr sz="1800">
                <a:solidFill>
                  <a:srgbClr val="000000"/>
                </a:solidFill>
              </a:defRPr>
            </a:pPr>
            <a:r>
              <a:rPr sz="2250" b="0" dirty="0">
                <a:solidFill>
                  <a:srgbClr val="000000"/>
                </a:solidFill>
                <a:latin typeface="Calibri" panose="020F0502020204030204" pitchFamily="34" charset="0"/>
              </a:rPr>
              <a:t>(e.g., SCSI, SATA, USB)</a:t>
            </a:r>
          </a:p>
        </p:txBody>
      </p:sp>
      <p:sp>
        <p:nvSpPr>
          <p:cNvPr id="135" name="Shape 135"/>
          <p:cNvSpPr/>
          <p:nvPr/>
        </p:nvSpPr>
        <p:spPr>
          <a:xfrm>
            <a:off x="1504515" y="5991204"/>
            <a:ext cx="378058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i="1"/>
            </a:lvl1pPr>
          </a:lstStyle>
          <a:p>
            <a:pPr lvl="0">
              <a:defRPr sz="1800" i="0">
                <a:solidFill>
                  <a:srgbClr val="000000"/>
                </a:solidFill>
              </a:defRPr>
            </a:pPr>
            <a:r>
              <a:rPr sz="2531" b="0" i="0" dirty="0">
                <a:solidFill>
                  <a:srgbClr val="000000"/>
                </a:solidFill>
                <a:latin typeface="Calibri" panose="020F0502020204030204" pitchFamily="34" charset="0"/>
              </a:rPr>
              <a:t>Why use hierarchical buses?</a:t>
            </a:r>
          </a:p>
        </p:txBody>
      </p:sp>
      <p:sp>
        <p:nvSpPr>
          <p:cNvPr id="37" name="Title 36"/>
          <p:cNvSpPr>
            <a:spLocks noGrp="1"/>
          </p:cNvSpPr>
          <p:nvPr>
            <p:ph type="title"/>
          </p:nvPr>
        </p:nvSpPr>
        <p:spPr/>
        <p:txBody>
          <a:bodyPr/>
          <a:lstStyle/>
          <a:p>
            <a:r>
              <a:rPr lang="en-US" dirty="0"/>
              <a:t>Hardware support for I/O</a:t>
            </a:r>
          </a:p>
        </p:txBody>
      </p:sp>
    </p:spTree>
    <p:extLst>
      <p:ext uri="{BB962C8B-B14F-4D97-AF65-F5344CB8AC3E}">
        <p14:creationId xmlns:p14="http://schemas.microsoft.com/office/powerpoint/2010/main" val="516236414"/>
      </p:ext>
    </p:extLst>
  </p:cSld>
  <p:clrMapOvr>
    <a:masterClrMapping/>
  </p:clrMapOvr>
  <p:transition/>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77AED-8F20-2943-9270-9FBA15C88256}"/>
              </a:ext>
            </a:extLst>
          </p:cNvPr>
          <p:cNvSpPr>
            <a:spLocks noGrp="1"/>
          </p:cNvSpPr>
          <p:nvPr>
            <p:ph type="title"/>
          </p:nvPr>
        </p:nvSpPr>
        <p:spPr>
          <a:xfrm>
            <a:off x="323528" y="116632"/>
            <a:ext cx="7591425" cy="762000"/>
          </a:xfrm>
        </p:spPr>
        <p:txBody>
          <a:bodyPr/>
          <a:lstStyle/>
          <a:p>
            <a:r>
              <a:rPr lang="en-CN" dirty="0"/>
              <a:t>A Simple Device Driver</a:t>
            </a:r>
          </a:p>
        </p:txBody>
      </p:sp>
      <p:pic>
        <p:nvPicPr>
          <p:cNvPr id="5" name="Picture 4">
            <a:extLst>
              <a:ext uri="{FF2B5EF4-FFF2-40B4-BE49-F238E27FC236}">
                <a16:creationId xmlns:a16="http://schemas.microsoft.com/office/drawing/2014/main" id="{22B8625F-C94B-7D4B-8961-DFFE31042D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68" y="1412776"/>
            <a:ext cx="7107110" cy="4643067"/>
          </a:xfrm>
          <a:prstGeom prst="rect">
            <a:avLst/>
          </a:prstGeom>
        </p:spPr>
      </p:pic>
      <p:sp>
        <p:nvSpPr>
          <p:cNvPr id="6" name="TextBox 5">
            <a:extLst>
              <a:ext uri="{FF2B5EF4-FFF2-40B4-BE49-F238E27FC236}">
                <a16:creationId xmlns:a16="http://schemas.microsoft.com/office/drawing/2014/main" id="{27AE7DD9-FE74-EE42-9429-090F6B360A48}"/>
              </a:ext>
            </a:extLst>
          </p:cNvPr>
          <p:cNvSpPr txBox="1"/>
          <p:nvPr/>
        </p:nvSpPr>
        <p:spPr>
          <a:xfrm>
            <a:off x="5148064" y="1196752"/>
            <a:ext cx="1965474" cy="461665"/>
          </a:xfrm>
          <a:prstGeom prst="rect">
            <a:avLst/>
          </a:prstGeom>
          <a:noFill/>
        </p:spPr>
        <p:txBody>
          <a:bodyPr wrap="none" rtlCol="0">
            <a:spAutoFit/>
          </a:bodyPr>
          <a:lstStyle/>
          <a:p>
            <a:r>
              <a:rPr lang="en-CN" dirty="0">
                <a:solidFill>
                  <a:srgbClr val="0070C0"/>
                </a:solidFill>
                <a:latin typeface="Calibri" pitchFamily="34" charset="0"/>
              </a:rPr>
              <a:t>Spin for ready</a:t>
            </a:r>
          </a:p>
        </p:txBody>
      </p:sp>
      <p:sp>
        <p:nvSpPr>
          <p:cNvPr id="7" name="TextBox 6">
            <a:extLst>
              <a:ext uri="{FF2B5EF4-FFF2-40B4-BE49-F238E27FC236}">
                <a16:creationId xmlns:a16="http://schemas.microsoft.com/office/drawing/2014/main" id="{29F4F4CC-E300-D343-BD38-A85D4B254854}"/>
              </a:ext>
            </a:extLst>
          </p:cNvPr>
          <p:cNvSpPr txBox="1"/>
          <p:nvPr/>
        </p:nvSpPr>
        <p:spPr>
          <a:xfrm>
            <a:off x="2843808" y="5949280"/>
            <a:ext cx="4759573" cy="461665"/>
          </a:xfrm>
          <a:prstGeom prst="rect">
            <a:avLst/>
          </a:prstGeom>
          <a:noFill/>
        </p:spPr>
        <p:txBody>
          <a:bodyPr wrap="none" rtlCol="0">
            <a:spAutoFit/>
          </a:bodyPr>
          <a:lstStyle/>
          <a:p>
            <a:r>
              <a:rPr lang="en-CN" dirty="0">
                <a:solidFill>
                  <a:srgbClr val="0070C0"/>
                </a:solidFill>
                <a:latin typeface="Calibri" pitchFamily="34" charset="0"/>
              </a:rPr>
              <a:t>LBA = logical block address -&gt; sector</a:t>
            </a:r>
          </a:p>
        </p:txBody>
      </p:sp>
      <p:sp>
        <p:nvSpPr>
          <p:cNvPr id="8" name="TextBox 5">
            <a:extLst>
              <a:ext uri="{FF2B5EF4-FFF2-40B4-BE49-F238E27FC236}">
                <a16:creationId xmlns:a16="http://schemas.microsoft.com/office/drawing/2014/main" id="{0752C401-1EAF-A445-9D27-88DD71482FD1}"/>
              </a:ext>
            </a:extLst>
          </p:cNvPr>
          <p:cNvSpPr txBox="1"/>
          <p:nvPr/>
        </p:nvSpPr>
        <p:spPr>
          <a:xfrm>
            <a:off x="4932040" y="2924944"/>
            <a:ext cx="909223" cy="400110"/>
          </a:xfrm>
          <a:prstGeom prst="rect">
            <a:avLst/>
          </a:prstGeom>
          <a:noFill/>
        </p:spPr>
        <p:txBody>
          <a:bodyPr wrap="none" rtlCol="0">
            <a:spAutoFit/>
          </a:bodyPr>
          <a:lstStyle/>
          <a:p>
            <a:r>
              <a:rPr lang="en-US" altLang="zh-CN" sz="2000" dirty="0">
                <a:latin typeface="Calibri" pitchFamily="34" charset="0"/>
              </a:rPr>
              <a:t>enable</a:t>
            </a:r>
            <a:endParaRPr lang="en-CN" dirty="0">
              <a:latin typeface="Calibri" pitchFamily="34" charset="0"/>
            </a:endParaRPr>
          </a:p>
        </p:txBody>
      </p:sp>
    </p:spTree>
    <p:extLst>
      <p:ext uri="{BB962C8B-B14F-4D97-AF65-F5344CB8AC3E}">
        <p14:creationId xmlns:p14="http://schemas.microsoft.com/office/powerpoint/2010/main" val="129418823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C77AED-8F20-2943-9270-9FBA15C88256}"/>
              </a:ext>
            </a:extLst>
          </p:cNvPr>
          <p:cNvSpPr>
            <a:spLocks noGrp="1"/>
          </p:cNvSpPr>
          <p:nvPr>
            <p:ph type="title"/>
          </p:nvPr>
        </p:nvSpPr>
        <p:spPr>
          <a:xfrm>
            <a:off x="323528" y="116632"/>
            <a:ext cx="7591425" cy="762000"/>
          </a:xfrm>
        </p:spPr>
        <p:txBody>
          <a:bodyPr/>
          <a:lstStyle/>
          <a:p>
            <a:r>
              <a:rPr lang="en-CN" dirty="0"/>
              <a:t>A Simple Device Driver</a:t>
            </a:r>
          </a:p>
        </p:txBody>
      </p:sp>
      <p:pic>
        <p:nvPicPr>
          <p:cNvPr id="4" name="Picture 3">
            <a:extLst>
              <a:ext uri="{FF2B5EF4-FFF2-40B4-BE49-F238E27FC236}">
                <a16:creationId xmlns:a16="http://schemas.microsoft.com/office/drawing/2014/main" id="{E3538334-33DA-8C45-955E-CC02085D1E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1640" y="951984"/>
            <a:ext cx="6695934" cy="5906016"/>
          </a:xfrm>
          <a:prstGeom prst="rect">
            <a:avLst/>
          </a:prstGeom>
        </p:spPr>
      </p:pic>
      <p:sp>
        <p:nvSpPr>
          <p:cNvPr id="6" name="Rectangle 5">
            <a:extLst>
              <a:ext uri="{FF2B5EF4-FFF2-40B4-BE49-F238E27FC236}">
                <a16:creationId xmlns:a16="http://schemas.microsoft.com/office/drawing/2014/main" id="{B8114B31-640A-7C4F-9F14-A8E8CF3E692C}"/>
              </a:ext>
            </a:extLst>
          </p:cNvPr>
          <p:cNvSpPr/>
          <p:nvPr/>
        </p:nvSpPr>
        <p:spPr bwMode="auto">
          <a:xfrm>
            <a:off x="1619672" y="2348880"/>
            <a:ext cx="6223273" cy="648072"/>
          </a:xfrm>
          <a:prstGeom prst="rect">
            <a:avLst/>
          </a:prstGeom>
          <a:noFill/>
          <a:ln w="25400" cap="flat" cmpd="sng" algn="ctr">
            <a:solidFill>
              <a:srgbClr val="CC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N" sz="2400" b="1" i="0" u="none" strike="noStrike" cap="none" normalizeH="0" baseline="0">
              <a:ln>
                <a:noFill/>
              </a:ln>
              <a:solidFill>
                <a:schemeClr val="tx1"/>
              </a:solidFill>
              <a:effectLst/>
              <a:latin typeface="Arial Narrow" pitchFamily="34" charset="0"/>
            </a:endParaRPr>
          </a:p>
        </p:txBody>
      </p:sp>
      <p:sp>
        <p:nvSpPr>
          <p:cNvPr id="8" name="Rectangle 7">
            <a:extLst>
              <a:ext uri="{FF2B5EF4-FFF2-40B4-BE49-F238E27FC236}">
                <a16:creationId xmlns:a16="http://schemas.microsoft.com/office/drawing/2014/main" id="{728CC4E0-CA57-7D43-BD72-CB1B9ADFD027}"/>
              </a:ext>
            </a:extLst>
          </p:cNvPr>
          <p:cNvSpPr/>
          <p:nvPr/>
        </p:nvSpPr>
        <p:spPr bwMode="auto">
          <a:xfrm>
            <a:off x="1460363" y="4279404"/>
            <a:ext cx="6454590" cy="1093812"/>
          </a:xfrm>
          <a:prstGeom prst="rect">
            <a:avLst/>
          </a:prstGeom>
          <a:noFill/>
          <a:ln w="25400" cap="flat" cmpd="sng" algn="ctr">
            <a:solidFill>
              <a:srgbClr val="CC0000"/>
            </a:solidFill>
            <a:prstDash val="solid"/>
            <a:round/>
            <a:headEnd type="none" w="med" len="med"/>
            <a:tailEnd type="triangl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CN" sz="2400" b="1" i="0" u="none" strike="noStrike" cap="none" normalizeH="0" baseline="0">
              <a:ln>
                <a:noFill/>
              </a:ln>
              <a:solidFill>
                <a:schemeClr val="tx1"/>
              </a:solidFill>
              <a:effectLst/>
              <a:latin typeface="Arial Narrow" pitchFamily="34" charset="0"/>
            </a:endParaRPr>
          </a:p>
        </p:txBody>
      </p:sp>
      <p:sp>
        <p:nvSpPr>
          <p:cNvPr id="9" name="TextBox 8">
            <a:extLst>
              <a:ext uri="{FF2B5EF4-FFF2-40B4-BE49-F238E27FC236}">
                <a16:creationId xmlns:a16="http://schemas.microsoft.com/office/drawing/2014/main" id="{333B00C9-4D29-A246-B4CF-0ACDA09118EA}"/>
              </a:ext>
            </a:extLst>
          </p:cNvPr>
          <p:cNvSpPr txBox="1"/>
          <p:nvPr/>
        </p:nvSpPr>
        <p:spPr>
          <a:xfrm>
            <a:off x="3563888" y="3550231"/>
            <a:ext cx="2715102" cy="461665"/>
          </a:xfrm>
          <a:prstGeom prst="rect">
            <a:avLst/>
          </a:prstGeom>
          <a:noFill/>
        </p:spPr>
        <p:txBody>
          <a:bodyPr wrap="none" rtlCol="0">
            <a:spAutoFit/>
          </a:bodyPr>
          <a:lstStyle/>
          <a:p>
            <a:r>
              <a:rPr lang="en-CN" dirty="0">
                <a:solidFill>
                  <a:srgbClr val="0070C0"/>
                </a:solidFill>
                <a:latin typeface="Calibri" pitchFamily="34" charset="0"/>
              </a:rPr>
              <a:t>Interrupt procedure</a:t>
            </a:r>
          </a:p>
        </p:txBody>
      </p:sp>
      <p:sp>
        <p:nvSpPr>
          <p:cNvPr id="7" name="TextBox 6">
            <a:extLst>
              <a:ext uri="{FF2B5EF4-FFF2-40B4-BE49-F238E27FC236}">
                <a16:creationId xmlns:a16="http://schemas.microsoft.com/office/drawing/2014/main" id="{8CAE08AD-4D2C-AD48-A6BF-40A472115266}"/>
              </a:ext>
            </a:extLst>
          </p:cNvPr>
          <p:cNvSpPr txBox="1"/>
          <p:nvPr/>
        </p:nvSpPr>
        <p:spPr>
          <a:xfrm>
            <a:off x="4731308" y="891136"/>
            <a:ext cx="1910844" cy="461665"/>
          </a:xfrm>
          <a:prstGeom prst="rect">
            <a:avLst/>
          </a:prstGeom>
          <a:noFill/>
        </p:spPr>
        <p:txBody>
          <a:bodyPr wrap="none" rtlCol="0">
            <a:spAutoFit/>
          </a:bodyPr>
          <a:lstStyle/>
          <a:p>
            <a:r>
              <a:rPr lang="en-CN" dirty="0">
                <a:solidFill>
                  <a:srgbClr val="0070C0"/>
                </a:solidFill>
                <a:latin typeface="Calibri" pitchFamily="34" charset="0"/>
              </a:rPr>
              <a:t>Read or write</a:t>
            </a:r>
          </a:p>
        </p:txBody>
      </p:sp>
    </p:spTree>
    <p:extLst>
      <p:ext uri="{BB962C8B-B14F-4D97-AF65-F5344CB8AC3E}">
        <p14:creationId xmlns:p14="http://schemas.microsoft.com/office/powerpoint/2010/main" val="58449850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5" name="Shape 625"/>
          <p:cNvSpPr>
            <a:spLocks noGrp="1"/>
          </p:cNvSpPr>
          <p:nvPr>
            <p:ph type="title"/>
          </p:nvPr>
        </p:nvSpPr>
        <p:spPr>
          <a:xfrm>
            <a:off x="752576" y="2268140"/>
            <a:ext cx="7638847" cy="2321719"/>
          </a:xfrm>
          <a:prstGeom prst="rect">
            <a:avLst/>
          </a:prstGeom>
        </p:spPr>
        <p:txBody>
          <a:bodyPr/>
          <a:lstStyle>
            <a:lvl1pPr>
              <a:defRPr sz="7200"/>
            </a:lvl1pPr>
          </a:lstStyle>
          <a:p>
            <a:pPr lvl="0" algn="ctr">
              <a:defRPr sz="1800">
                <a:solidFill>
                  <a:srgbClr val="000000"/>
                </a:solidFill>
              </a:defRPr>
            </a:pPr>
            <a:r>
              <a:rPr sz="5400" dirty="0">
                <a:solidFill>
                  <a:srgbClr val="000000"/>
                </a:solidFill>
              </a:rPr>
              <a:t>Hard Disk</a:t>
            </a:r>
            <a:r>
              <a:rPr lang="en-US" sz="5400" dirty="0">
                <a:solidFill>
                  <a:srgbClr val="000000"/>
                </a:solidFill>
              </a:rPr>
              <a:t> Drives</a:t>
            </a:r>
            <a:endParaRPr sz="5400" dirty="0">
              <a:solidFill>
                <a:srgbClr val="000000"/>
              </a:solidFill>
            </a:endParaRPr>
          </a:p>
        </p:txBody>
      </p:sp>
    </p:spTree>
  </p:cSld>
  <p:clrMapOvr>
    <a:masterClrMapping/>
  </p:clrMapOvr>
  <p:transition spd="med"/>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7" name="Shape 62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Basic Interface</a:t>
            </a:r>
          </a:p>
        </p:txBody>
      </p:sp>
      <p:sp>
        <p:nvSpPr>
          <p:cNvPr id="628" name="Shape 628"/>
          <p:cNvSpPr>
            <a:spLocks noGrp="1"/>
          </p:cNvSpPr>
          <p:nvPr>
            <p:ph type="body" idx="4294967295"/>
          </p:nvPr>
        </p:nvSpPr>
        <p:spPr>
          <a:xfrm>
            <a:off x="297645" y="1740261"/>
            <a:ext cx="8594507" cy="4950648"/>
          </a:xfrm>
          <a:prstGeom prst="rect">
            <a:avLst/>
          </a:prstGeom>
        </p:spPr>
        <p:txBody>
          <a:bodyPr>
            <a:normAutofit/>
          </a:bodyPr>
          <a:lstStyle/>
          <a:p>
            <a:pPr>
              <a:defRPr sz="1800">
                <a:solidFill>
                  <a:srgbClr val="000000"/>
                </a:solidFill>
              </a:defRPr>
            </a:pPr>
            <a:r>
              <a:rPr sz="2672" dirty="0"/>
              <a:t>Disk has a </a:t>
            </a:r>
            <a:r>
              <a:rPr sz="2672" dirty="0">
                <a:solidFill>
                  <a:srgbClr val="0070C0"/>
                </a:solidFill>
              </a:rPr>
              <a:t>sector-addressable</a:t>
            </a:r>
            <a:r>
              <a:rPr sz="2672" dirty="0"/>
              <a:t> address space</a:t>
            </a:r>
          </a:p>
          <a:p>
            <a:pPr lvl="1">
              <a:defRPr sz="1800">
                <a:solidFill>
                  <a:srgbClr val="000000"/>
                </a:solidFill>
              </a:defRPr>
            </a:pPr>
            <a:r>
              <a:rPr lang="en-US" sz="2461" dirty="0"/>
              <a:t>Appears as </a:t>
            </a:r>
            <a:r>
              <a:rPr sz="2461" dirty="0"/>
              <a:t>an array of sectors</a:t>
            </a:r>
          </a:p>
          <a:p>
            <a:pPr>
              <a:defRPr sz="1800">
                <a:solidFill>
                  <a:srgbClr val="000000"/>
                </a:solidFill>
              </a:defRPr>
            </a:pPr>
            <a:endParaRPr sz="2672" dirty="0"/>
          </a:p>
          <a:p>
            <a:pPr>
              <a:defRPr sz="1800">
                <a:solidFill>
                  <a:srgbClr val="000000"/>
                </a:solidFill>
              </a:defRPr>
            </a:pPr>
            <a:r>
              <a:rPr sz="2672" dirty="0"/>
              <a:t>Sectors are typically </a:t>
            </a:r>
            <a:r>
              <a:rPr sz="2672" u="sng" dirty="0"/>
              <a:t>512 bytes</a:t>
            </a:r>
            <a:r>
              <a:rPr sz="2672" dirty="0"/>
              <a:t> or 4096 bytes.</a:t>
            </a:r>
          </a:p>
          <a:p>
            <a:pPr>
              <a:defRPr sz="1800">
                <a:solidFill>
                  <a:srgbClr val="000000"/>
                </a:solidFill>
              </a:defRPr>
            </a:pPr>
            <a:endParaRPr sz="2672" dirty="0"/>
          </a:p>
          <a:p>
            <a:pPr>
              <a:defRPr sz="1800">
                <a:solidFill>
                  <a:srgbClr val="000000"/>
                </a:solidFill>
              </a:defRPr>
            </a:pPr>
            <a:r>
              <a:rPr sz="2672" dirty="0"/>
              <a:t>Main operations: reads + writes to sectors</a:t>
            </a:r>
            <a:endParaRPr lang="en-US" sz="2672" dirty="0"/>
          </a:p>
          <a:p>
            <a:pPr>
              <a:defRPr sz="1800">
                <a:solidFill>
                  <a:srgbClr val="000000"/>
                </a:solidFill>
              </a:defRPr>
            </a:pPr>
            <a:endParaRPr lang="en-US" sz="2672" dirty="0"/>
          </a:p>
          <a:p>
            <a:pPr>
              <a:defRPr sz="1800">
                <a:solidFill>
                  <a:srgbClr val="000000"/>
                </a:solidFill>
              </a:defRPr>
            </a:pPr>
            <a:r>
              <a:rPr lang="en-US" sz="2672" dirty="0"/>
              <a:t>Mechanical (slow) nature makes management “interesting”</a:t>
            </a:r>
            <a:endParaRPr sz="2672" dirty="0"/>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0" name="Shape 630"/>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31" name="Shape 631"/>
          <p:cNvSpPr/>
          <p:nvPr/>
        </p:nvSpPr>
        <p:spPr>
          <a:xfrm>
            <a:off x="1414164" y="1674775"/>
            <a:ext cx="95231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Platter</a:t>
            </a:r>
          </a:p>
        </p:txBody>
      </p:sp>
      <p:sp>
        <p:nvSpPr>
          <p:cNvPr id="632" name="Shape 632"/>
          <p:cNvSpPr/>
          <p:nvPr/>
        </p:nvSpPr>
        <p:spPr>
          <a:xfrm>
            <a:off x="6669072" y="76217"/>
            <a:ext cx="2255426" cy="504883"/>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4000" b="1">
                <a:solidFill>
                  <a:srgbClr val="53585F"/>
                </a:solidFill>
                <a:latin typeface="Helvetica"/>
                <a:ea typeface="Helvetica"/>
                <a:cs typeface="Helvetica"/>
                <a:sym typeface="Helvetica"/>
              </a:defRPr>
            </a:lvl1pPr>
          </a:lstStyle>
          <a:p>
            <a:pPr lvl="0">
              <a:defRPr sz="1800" b="0">
                <a:solidFill>
                  <a:srgbClr val="000000"/>
                </a:solidFill>
              </a:defRPr>
            </a:pPr>
            <a:r>
              <a:rPr sz="2812"/>
              <a:t>Disk Internals</a:t>
            </a:r>
          </a:p>
        </p:txBody>
      </p:sp>
    </p:spTree>
  </p:cSld>
  <p:clrMapOvr>
    <a:masterClrMapping/>
  </p:clrMapOvr>
  <p:transition spd="med"/>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 name="Shape 634"/>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35" name="Shape 635"/>
          <p:cNvSpPr/>
          <p:nvPr/>
        </p:nvSpPr>
        <p:spPr>
          <a:xfrm>
            <a:off x="1765738" y="3805419"/>
            <a:ext cx="519340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Platter is covered with a magnetic film.</a:t>
            </a:r>
          </a:p>
        </p:txBody>
      </p:sp>
    </p:spTree>
  </p:cSld>
  <p:clrMapOvr>
    <a:masterClrMapping/>
  </p:clrMapOvr>
  <p:transition spd="med"/>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7" name="Shape 637"/>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38" name="Shape 638"/>
          <p:cNvSpPr/>
          <p:nvPr/>
        </p:nvSpPr>
        <p:spPr>
          <a:xfrm>
            <a:off x="1324956" y="1674775"/>
            <a:ext cx="103073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Spindle</a:t>
            </a:r>
          </a:p>
        </p:txBody>
      </p:sp>
      <p:sp>
        <p:nvSpPr>
          <p:cNvPr id="639" name="Shape 639"/>
          <p:cNvSpPr/>
          <p:nvPr/>
        </p:nvSpPr>
        <p:spPr>
          <a:xfrm>
            <a:off x="4344293" y="1677868"/>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1" name="Shape 641"/>
          <p:cNvSpPr/>
          <p:nvPr/>
        </p:nvSpPr>
        <p:spPr>
          <a:xfrm>
            <a:off x="4446753" y="2975734"/>
            <a:ext cx="915315" cy="407612"/>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100"/>
            </a:lvl1pPr>
          </a:lstStyle>
          <a:p>
            <a:pPr lvl="0">
              <a:defRPr sz="1800">
                <a:solidFill>
                  <a:srgbClr val="000000"/>
                </a:solidFill>
              </a:defRPr>
            </a:pPr>
            <a:r>
              <a:rPr sz="2180" b="0" dirty="0">
                <a:solidFill>
                  <a:srgbClr val="000000"/>
                </a:solidFill>
                <a:latin typeface="Calibri" panose="020F0502020204030204" pitchFamily="34" charset="0"/>
              </a:rPr>
              <a:t>Surface</a:t>
            </a:r>
          </a:p>
        </p:txBody>
      </p:sp>
      <p:sp>
        <p:nvSpPr>
          <p:cNvPr id="642" name="Shape 642"/>
          <p:cNvSpPr/>
          <p:nvPr/>
        </p:nvSpPr>
        <p:spPr>
          <a:xfrm flipV="1">
            <a:off x="4966390" y="2447776"/>
            <a:ext cx="1" cy="485984"/>
          </a:xfrm>
          <a:prstGeom prst="line">
            <a:avLst/>
          </a:prstGeom>
          <a:ln w="38100">
            <a:solidFill>
              <a:srgbClr val="FFFFFF"/>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
        <p:nvSpPr>
          <p:cNvPr id="643" name="Shape 643"/>
          <p:cNvSpPr/>
          <p:nvPr/>
        </p:nvSpPr>
        <p:spPr>
          <a:xfrm>
            <a:off x="3359288" y="1295803"/>
            <a:ext cx="2425424" cy="108246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8"/>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44" name="Shape 644"/>
          <p:cNvSpPr/>
          <p:nvPr/>
        </p:nvSpPr>
        <p:spPr>
          <a:xfrm>
            <a:off x="3359288" y="1251155"/>
            <a:ext cx="2425424" cy="108246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45" name="Shape 645"/>
          <p:cNvSpPr/>
          <p:nvPr/>
        </p:nvSpPr>
        <p:spPr>
          <a:xfrm>
            <a:off x="4344293" y="1677868"/>
            <a:ext cx="455414" cy="22903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
        <p:nvSpPr>
          <p:cNvPr id="646" name="Shape 646"/>
          <p:cNvSpPr/>
          <p:nvPr/>
        </p:nvSpPr>
        <p:spPr>
          <a:xfrm>
            <a:off x="4566617" y="462691"/>
            <a:ext cx="104676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Surface</a:t>
            </a:r>
          </a:p>
        </p:txBody>
      </p:sp>
      <p:sp>
        <p:nvSpPr>
          <p:cNvPr id="647" name="Shape 647"/>
          <p:cNvSpPr/>
          <p:nvPr/>
        </p:nvSpPr>
        <p:spPr>
          <a:xfrm>
            <a:off x="5163584" y="951041"/>
            <a:ext cx="1" cy="657530"/>
          </a:xfrm>
          <a:prstGeom prst="line">
            <a:avLst/>
          </a:prstGeom>
          <a:ln w="50800">
            <a:solidFill>
              <a:srgbClr val="FFFFFF"/>
            </a:solidFill>
            <a:miter lim="400000"/>
            <a:tailEnd type="triangle"/>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52" name="Group 652"/>
          <p:cNvGrpSpPr/>
          <p:nvPr/>
        </p:nvGrpSpPr>
        <p:grpSpPr>
          <a:xfrm>
            <a:off x="3359288" y="2322717"/>
            <a:ext cx="2425424" cy="1127109"/>
            <a:chOff x="0" y="0"/>
            <a:chExt cx="3449490" cy="1602999"/>
          </a:xfrm>
        </p:grpSpPr>
        <p:sp>
          <p:nvSpPr>
            <p:cNvPr id="649" name="Shape 649"/>
            <p:cNvSpPr/>
            <p:nvPr/>
          </p:nvSpPr>
          <p:spPr>
            <a:xfrm>
              <a:off x="0" y="6350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8"/>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0" name="Shape 650"/>
            <p:cNvSpPr/>
            <p:nvPr/>
          </p:nvSpPr>
          <p:spPr>
            <a:xfrm>
              <a:off x="0" y="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1" name="Shape 651"/>
            <p:cNvSpPr/>
            <p:nvPr/>
          </p:nvSpPr>
          <p:spPr>
            <a:xfrm>
              <a:off x="1400895" y="606881"/>
              <a:ext cx="647701" cy="32573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grpSp>
        <p:nvGrpSpPr>
          <p:cNvPr id="656" name="Group 656"/>
          <p:cNvGrpSpPr/>
          <p:nvPr/>
        </p:nvGrpSpPr>
        <p:grpSpPr>
          <a:xfrm>
            <a:off x="3359288" y="1965530"/>
            <a:ext cx="2425424" cy="1127109"/>
            <a:chOff x="0" y="0"/>
            <a:chExt cx="3449490" cy="1602999"/>
          </a:xfrm>
        </p:grpSpPr>
        <p:sp>
          <p:nvSpPr>
            <p:cNvPr id="653" name="Shape 653"/>
            <p:cNvSpPr/>
            <p:nvPr/>
          </p:nvSpPr>
          <p:spPr>
            <a:xfrm>
              <a:off x="0" y="6350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8"/>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4" name="Shape 654"/>
            <p:cNvSpPr/>
            <p:nvPr/>
          </p:nvSpPr>
          <p:spPr>
            <a:xfrm>
              <a:off x="0" y="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5" name="Shape 655"/>
            <p:cNvSpPr/>
            <p:nvPr/>
          </p:nvSpPr>
          <p:spPr>
            <a:xfrm>
              <a:off x="1400895" y="606881"/>
              <a:ext cx="647701" cy="32573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grpSp>
        <p:nvGrpSpPr>
          <p:cNvPr id="660" name="Group 660"/>
          <p:cNvGrpSpPr/>
          <p:nvPr/>
        </p:nvGrpSpPr>
        <p:grpSpPr>
          <a:xfrm>
            <a:off x="3359288" y="1608342"/>
            <a:ext cx="2425424" cy="1127109"/>
            <a:chOff x="0" y="0"/>
            <a:chExt cx="3449490" cy="1602999"/>
          </a:xfrm>
        </p:grpSpPr>
        <p:sp>
          <p:nvSpPr>
            <p:cNvPr id="657" name="Shape 657"/>
            <p:cNvSpPr/>
            <p:nvPr/>
          </p:nvSpPr>
          <p:spPr>
            <a:xfrm>
              <a:off x="0" y="6350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8"/>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8" name="Shape 658"/>
            <p:cNvSpPr/>
            <p:nvPr/>
          </p:nvSpPr>
          <p:spPr>
            <a:xfrm>
              <a:off x="0" y="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59" name="Shape 659"/>
            <p:cNvSpPr/>
            <p:nvPr/>
          </p:nvSpPr>
          <p:spPr>
            <a:xfrm>
              <a:off x="1400895" y="606881"/>
              <a:ext cx="647701" cy="32573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grpSp>
        <p:nvGrpSpPr>
          <p:cNvPr id="664" name="Group 664"/>
          <p:cNvGrpSpPr/>
          <p:nvPr/>
        </p:nvGrpSpPr>
        <p:grpSpPr>
          <a:xfrm>
            <a:off x="3359288" y="1251155"/>
            <a:ext cx="2425424" cy="1127109"/>
            <a:chOff x="0" y="0"/>
            <a:chExt cx="3449490" cy="1602999"/>
          </a:xfrm>
        </p:grpSpPr>
        <p:sp>
          <p:nvSpPr>
            <p:cNvPr id="661" name="Shape 661"/>
            <p:cNvSpPr/>
            <p:nvPr/>
          </p:nvSpPr>
          <p:spPr>
            <a:xfrm>
              <a:off x="0" y="6350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A6AAA8"/>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62" name="Shape 662"/>
            <p:cNvSpPr/>
            <p:nvPr/>
          </p:nvSpPr>
          <p:spPr>
            <a:xfrm>
              <a:off x="0" y="0"/>
              <a:ext cx="3449491" cy="153950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663" name="Shape 663"/>
            <p:cNvSpPr/>
            <p:nvPr/>
          </p:nvSpPr>
          <p:spPr>
            <a:xfrm>
              <a:off x="1400895" y="606881"/>
              <a:ext cx="647701" cy="32573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665" name="Shape 665"/>
          <p:cNvSpPr/>
          <p:nvPr/>
        </p:nvSpPr>
        <p:spPr>
          <a:xfrm>
            <a:off x="1405372" y="4096532"/>
            <a:ext cx="582069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Many platters may be bound to the spindle.</a:t>
            </a:r>
          </a:p>
        </p:txBody>
      </p:sp>
    </p:spTree>
  </p:cSld>
  <p:clrMapOvr>
    <a:masterClrMapping/>
  </p:clrMapOvr>
  <p:transition spd="med"/>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0" name="Shape 670"/>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71" name="Shape 671"/>
          <p:cNvSpPr/>
          <p:nvPr/>
        </p:nvSpPr>
        <p:spPr>
          <a:xfrm>
            <a:off x="3627179" y="960754"/>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72" name="Shape 672"/>
          <p:cNvSpPr/>
          <p:nvPr/>
        </p:nvSpPr>
        <p:spPr>
          <a:xfrm>
            <a:off x="3984366" y="1319369"/>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673" name="Shape 673"/>
          <p:cNvSpPr/>
          <p:nvPr/>
        </p:nvSpPr>
        <p:spPr>
          <a:xfrm>
            <a:off x="4344293" y="1677868"/>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
        <p:nvSpPr>
          <p:cNvPr id="674" name="Shape 674"/>
          <p:cNvSpPr/>
          <p:nvPr/>
        </p:nvSpPr>
        <p:spPr>
          <a:xfrm>
            <a:off x="699588" y="3688685"/>
            <a:ext cx="6916702"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Each surface is divided into rings called </a:t>
            </a:r>
            <a:r>
              <a:rPr sz="2531" b="0" u="sng" dirty="0">
                <a:solidFill>
                  <a:srgbClr val="0070C0"/>
                </a:solidFill>
                <a:latin typeface="Calibri" panose="020F0502020204030204" pitchFamily="34" charset="0"/>
              </a:rPr>
              <a:t>tracks</a:t>
            </a:r>
            <a:r>
              <a:rPr sz="2531" b="0" dirty="0">
                <a:solidFill>
                  <a:srgbClr val="000000"/>
                </a:solidFill>
                <a:latin typeface="Calibri" panose="020F0502020204030204" pitchFamily="34" charset="0"/>
              </a:rPr>
              <a:t>.</a:t>
            </a:r>
          </a:p>
          <a:p>
            <a:pPr lvl="0">
              <a:defRPr sz="1800">
                <a:solidFill>
                  <a:srgbClr val="000000"/>
                </a:solidFill>
              </a:defRPr>
            </a:pPr>
            <a:r>
              <a:rPr sz="2531" b="0" dirty="0">
                <a:solidFill>
                  <a:srgbClr val="000000"/>
                </a:solidFill>
                <a:latin typeface="Calibri" panose="020F0502020204030204" pitchFamily="34" charset="0"/>
              </a:rPr>
              <a:t>A stack of tracks (across platters) is called a </a:t>
            </a:r>
            <a:r>
              <a:rPr sz="2531" b="0" u="sng" dirty="0">
                <a:solidFill>
                  <a:srgbClr val="0070C0"/>
                </a:solidFill>
                <a:latin typeface="Calibri" panose="020F0502020204030204" pitchFamily="34" charset="0"/>
              </a:rPr>
              <a:t>cylinder</a:t>
            </a:r>
            <a:r>
              <a:rPr sz="2531" b="0" dirty="0">
                <a:solidFill>
                  <a:srgbClr val="000000"/>
                </a:solidFill>
                <a:latin typeface="Calibri" panose="020F0502020204030204" pitchFamily="34" charset="0"/>
              </a:rPr>
              <a:t>.</a:t>
            </a:r>
          </a:p>
        </p:txBody>
      </p:sp>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Shape 101"/>
          <p:cNvSpPr/>
          <p:nvPr/>
        </p:nvSpPr>
        <p:spPr>
          <a:xfrm flipV="1">
            <a:off x="2570895" y="2484609"/>
            <a:ext cx="1" cy="535269"/>
          </a:xfrm>
          <a:prstGeom prst="line">
            <a:avLst/>
          </a:prstGeom>
          <a:ln w="1016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2" name="Shape 102"/>
          <p:cNvSpPr/>
          <p:nvPr/>
        </p:nvSpPr>
        <p:spPr>
          <a:xfrm flipV="1">
            <a:off x="4467811" y="2487338"/>
            <a:ext cx="1" cy="535269"/>
          </a:xfrm>
          <a:prstGeom prst="line">
            <a:avLst/>
          </a:prstGeom>
          <a:ln w="1016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3" name="Shape 103"/>
          <p:cNvSpPr/>
          <p:nvPr/>
        </p:nvSpPr>
        <p:spPr>
          <a:xfrm>
            <a:off x="2124411" y="1749266"/>
            <a:ext cx="892969" cy="892969"/>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CPU</a:t>
            </a:r>
          </a:p>
        </p:txBody>
      </p:sp>
      <p:sp>
        <p:nvSpPr>
          <p:cNvPr id="104" name="Shape 104"/>
          <p:cNvSpPr/>
          <p:nvPr/>
        </p:nvSpPr>
        <p:spPr>
          <a:xfrm>
            <a:off x="4021327" y="1749266"/>
            <a:ext cx="892969" cy="892969"/>
          </a:xfrm>
          <a:prstGeom prst="rect">
            <a:avLst/>
          </a:prstGeom>
          <a:solidFill>
            <a:srgbClr val="5747C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3200" b="1">
                <a:latin typeface="Helvetica"/>
                <a:ea typeface="Helvetica"/>
                <a:cs typeface="Helvetica"/>
                <a:sym typeface="Helvetica"/>
              </a:defRPr>
            </a:lvl1pPr>
          </a:lstStyle>
          <a:p>
            <a:pPr lvl="0" algn="ctr">
              <a:defRPr sz="1800" b="0">
                <a:solidFill>
                  <a:srgbClr val="000000"/>
                </a:solidFill>
              </a:defRPr>
            </a:pPr>
            <a:r>
              <a:rPr sz="2250">
                <a:solidFill>
                  <a:schemeClr val="bg1"/>
                </a:solidFill>
              </a:rPr>
              <a:t>RAM</a:t>
            </a:r>
          </a:p>
        </p:txBody>
      </p:sp>
      <p:sp>
        <p:nvSpPr>
          <p:cNvPr id="105" name="Shape 105"/>
          <p:cNvSpPr/>
          <p:nvPr/>
        </p:nvSpPr>
        <p:spPr>
          <a:xfrm flipV="1">
            <a:off x="1000909" y="2996313"/>
            <a:ext cx="5036887" cy="1"/>
          </a:xfrm>
          <a:prstGeom prst="line">
            <a:avLst/>
          </a:prstGeom>
          <a:ln w="1016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06" name="Shape 106"/>
          <p:cNvSpPr/>
          <p:nvPr/>
        </p:nvSpPr>
        <p:spPr>
          <a:xfrm flipV="1">
            <a:off x="1000909" y="3442797"/>
            <a:ext cx="5036887" cy="1"/>
          </a:xfrm>
          <a:prstGeom prst="line">
            <a:avLst/>
          </a:prstGeom>
          <a:ln w="762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07" name="Shape 107"/>
          <p:cNvSpPr/>
          <p:nvPr/>
        </p:nvSpPr>
        <p:spPr>
          <a:xfrm flipV="1">
            <a:off x="4467811" y="3435083"/>
            <a:ext cx="1" cy="214313"/>
          </a:xfrm>
          <a:prstGeom prst="line">
            <a:avLst/>
          </a:prstGeom>
          <a:ln w="762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08" name="Shape 108"/>
          <p:cNvSpPr/>
          <p:nvPr/>
        </p:nvSpPr>
        <p:spPr>
          <a:xfrm>
            <a:off x="3792379" y="3618281"/>
            <a:ext cx="1350866" cy="769302"/>
          </a:xfrm>
          <a:prstGeom prst="rect">
            <a:avLst/>
          </a:prstGeom>
          <a:solidFill>
            <a:srgbClr val="1497FC"/>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Graphics</a:t>
            </a:r>
          </a:p>
        </p:txBody>
      </p:sp>
      <p:sp>
        <p:nvSpPr>
          <p:cNvPr id="109" name="Shape 109"/>
          <p:cNvSpPr/>
          <p:nvPr/>
        </p:nvSpPr>
        <p:spPr>
          <a:xfrm flipV="1">
            <a:off x="3519353" y="3001106"/>
            <a:ext cx="1" cy="441795"/>
          </a:xfrm>
          <a:prstGeom prst="line">
            <a:avLst/>
          </a:prstGeom>
          <a:ln w="762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10" name="Shape 110"/>
          <p:cNvSpPr/>
          <p:nvPr/>
        </p:nvSpPr>
        <p:spPr>
          <a:xfrm flipV="1">
            <a:off x="3519353" y="3447591"/>
            <a:ext cx="0" cy="122856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11" name="Shape 111"/>
          <p:cNvSpPr/>
          <p:nvPr/>
        </p:nvSpPr>
        <p:spPr>
          <a:xfrm flipV="1">
            <a:off x="1000909" y="4675094"/>
            <a:ext cx="5036887" cy="1"/>
          </a:xfrm>
          <a:prstGeom prst="line">
            <a:avLst/>
          </a:prstGeom>
          <a:ln w="50800">
            <a:solidFill>
              <a:schemeClr val="tx1"/>
            </a:solidFill>
            <a:miter lim="400000"/>
            <a:headEnd type="triangle"/>
            <a:tailEnd type="triangle"/>
          </a:ln>
        </p:spPr>
        <p:txBody>
          <a:bodyPr lIns="0" tIns="0" rIns="0" bIns="0" anchor="ctr"/>
          <a:lstStyle/>
          <a:p>
            <a:pPr lvl="0">
              <a:defRPr sz="2600"/>
            </a:pPr>
            <a:endParaRPr sz="1828" b="0" dirty="0">
              <a:latin typeface="Calibri" panose="020F0502020204030204" pitchFamily="34" charset="0"/>
            </a:endParaRPr>
          </a:p>
        </p:txBody>
      </p:sp>
      <p:sp>
        <p:nvSpPr>
          <p:cNvPr id="112" name="Shape 112"/>
          <p:cNvSpPr/>
          <p:nvPr/>
        </p:nvSpPr>
        <p:spPr>
          <a:xfrm flipV="1">
            <a:off x="4992751"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16" name="Group 116"/>
          <p:cNvGrpSpPr/>
          <p:nvPr/>
        </p:nvGrpSpPr>
        <p:grpSpPr>
          <a:xfrm>
            <a:off x="4546268" y="4842035"/>
            <a:ext cx="892969" cy="725091"/>
            <a:chOff x="0" y="0"/>
            <a:chExt cx="1270000" cy="1031240"/>
          </a:xfrm>
        </p:grpSpPr>
        <p:sp>
          <p:nvSpPr>
            <p:cNvPr id="113" name="Shape 113"/>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14" name="Shape 114"/>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15" name="Shape 115"/>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17" name="Shape 117"/>
          <p:cNvSpPr/>
          <p:nvPr/>
        </p:nvSpPr>
        <p:spPr>
          <a:xfrm flipV="1">
            <a:off x="4010486"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21" name="Group 121"/>
          <p:cNvGrpSpPr/>
          <p:nvPr/>
        </p:nvGrpSpPr>
        <p:grpSpPr>
          <a:xfrm>
            <a:off x="3564002" y="4842035"/>
            <a:ext cx="892969" cy="725091"/>
            <a:chOff x="0" y="0"/>
            <a:chExt cx="1270000" cy="1031240"/>
          </a:xfrm>
        </p:grpSpPr>
        <p:sp>
          <p:nvSpPr>
            <p:cNvPr id="118" name="Shape 118"/>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19" name="Shape 119"/>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20" name="Shape 120"/>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22" name="Shape 122"/>
          <p:cNvSpPr/>
          <p:nvPr/>
        </p:nvSpPr>
        <p:spPr>
          <a:xfrm flipV="1">
            <a:off x="3028220"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26" name="Group 126"/>
          <p:cNvGrpSpPr/>
          <p:nvPr/>
        </p:nvGrpSpPr>
        <p:grpSpPr>
          <a:xfrm>
            <a:off x="2581736" y="4842035"/>
            <a:ext cx="892969" cy="725091"/>
            <a:chOff x="0" y="0"/>
            <a:chExt cx="1270000" cy="1031240"/>
          </a:xfrm>
        </p:grpSpPr>
        <p:sp>
          <p:nvSpPr>
            <p:cNvPr id="123" name="Shape 123"/>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24" name="Shape 124"/>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25" name="Shape 125"/>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27" name="Shape 127"/>
          <p:cNvSpPr/>
          <p:nvPr/>
        </p:nvSpPr>
        <p:spPr>
          <a:xfrm flipV="1">
            <a:off x="2045955" y="4688337"/>
            <a:ext cx="0" cy="214313"/>
          </a:xfrm>
          <a:prstGeom prst="line">
            <a:avLst/>
          </a:prstGeom>
          <a:ln w="508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grpSp>
        <p:nvGrpSpPr>
          <p:cNvPr id="131" name="Group 131"/>
          <p:cNvGrpSpPr/>
          <p:nvPr/>
        </p:nvGrpSpPr>
        <p:grpSpPr>
          <a:xfrm>
            <a:off x="1599471" y="4842035"/>
            <a:ext cx="892969" cy="725091"/>
            <a:chOff x="0" y="0"/>
            <a:chExt cx="1270000" cy="1031240"/>
          </a:xfrm>
        </p:grpSpPr>
        <p:sp>
          <p:nvSpPr>
            <p:cNvPr id="128" name="Shape 128"/>
            <p:cNvSpPr/>
            <p:nvPr/>
          </p:nvSpPr>
          <p:spPr>
            <a:xfrm>
              <a:off x="0" y="635000"/>
              <a:ext cx="1270000"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29" name="Shape 129"/>
            <p:cNvSpPr/>
            <p:nvPr/>
          </p:nvSpPr>
          <p:spPr>
            <a:xfrm>
              <a:off x="3935" y="198120"/>
              <a:ext cx="1262130" cy="628329"/>
            </a:xfrm>
            <a:prstGeom prst="rect">
              <a:avLst/>
            </a:prstGeom>
            <a:solidFill>
              <a:srgbClr val="971817"/>
            </a:solidFill>
            <a:ln w="12700" cap="flat">
              <a:noFill/>
              <a:miter lim="400000"/>
            </a:ln>
            <a:effectLst/>
          </p:spPr>
          <p:txBody>
            <a:bodyPr wrap="square" lIns="0" tIns="0" rIns="0" bIns="0" numCol="1" anchor="ctr">
              <a:noAutofit/>
            </a:bodyPr>
            <a:lstStyle/>
            <a:p>
              <a:pPr lvl="0">
                <a:defRPr sz="2800" b="1">
                  <a:latin typeface="Helvetica"/>
                  <a:ea typeface="Helvetica"/>
                  <a:cs typeface="Helvetica"/>
                  <a:sym typeface="Helvetica"/>
                </a:defRPr>
              </a:pPr>
              <a:endParaRPr sz="1969"/>
            </a:p>
          </p:txBody>
        </p:sp>
        <p:sp>
          <p:nvSpPr>
            <p:cNvPr id="130" name="Shape 130"/>
            <p:cNvSpPr/>
            <p:nvPr/>
          </p:nvSpPr>
          <p:spPr>
            <a:xfrm>
              <a:off x="0" y="0"/>
              <a:ext cx="1270001" cy="39624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D45954"/>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32" name="Shape 132"/>
          <p:cNvSpPr/>
          <p:nvPr/>
        </p:nvSpPr>
        <p:spPr>
          <a:xfrm>
            <a:off x="6126707" y="2787122"/>
            <a:ext cx="1565943"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defRPr sz="3200"/>
            </a:lvl1pPr>
          </a:lstStyle>
          <a:p>
            <a:pPr lvl="0">
              <a:defRPr sz="1800">
                <a:solidFill>
                  <a:srgbClr val="000000"/>
                </a:solidFill>
              </a:defRPr>
            </a:pPr>
            <a:r>
              <a:rPr sz="2250" b="0" dirty="0">
                <a:solidFill>
                  <a:srgbClr val="000000"/>
                </a:solidFill>
                <a:latin typeface="Calibri" panose="020F0502020204030204" pitchFamily="34" charset="0"/>
              </a:rPr>
              <a:t>Memory Bus</a:t>
            </a:r>
          </a:p>
        </p:txBody>
      </p:sp>
      <p:sp>
        <p:nvSpPr>
          <p:cNvPr id="133" name="Shape 133"/>
          <p:cNvSpPr/>
          <p:nvPr/>
        </p:nvSpPr>
        <p:spPr>
          <a:xfrm>
            <a:off x="6126707" y="3249263"/>
            <a:ext cx="1850378" cy="69249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l">
              <a:defRPr sz="1800">
                <a:solidFill>
                  <a:srgbClr val="000000"/>
                </a:solidFill>
              </a:defRPr>
            </a:pPr>
            <a:r>
              <a:rPr sz="2250" b="0" dirty="0">
                <a:solidFill>
                  <a:srgbClr val="000000"/>
                </a:solidFill>
                <a:latin typeface="Calibri" panose="020F0502020204030204" pitchFamily="34" charset="0"/>
              </a:rPr>
              <a:t>General I/O Bus</a:t>
            </a:r>
          </a:p>
          <a:p>
            <a:pPr lvl="0" algn="l">
              <a:defRPr sz="1800">
                <a:solidFill>
                  <a:srgbClr val="000000"/>
                </a:solidFill>
              </a:defRPr>
            </a:pPr>
            <a:r>
              <a:rPr sz="2250" b="0" dirty="0">
                <a:solidFill>
                  <a:srgbClr val="000000"/>
                </a:solidFill>
                <a:latin typeface="Calibri" panose="020F0502020204030204" pitchFamily="34" charset="0"/>
              </a:rPr>
              <a:t>(e.g., PCI)</a:t>
            </a:r>
          </a:p>
        </p:txBody>
      </p:sp>
      <p:sp>
        <p:nvSpPr>
          <p:cNvPr id="134" name="Shape 134"/>
          <p:cNvSpPr/>
          <p:nvPr/>
        </p:nvSpPr>
        <p:spPr>
          <a:xfrm>
            <a:off x="6126707" y="4454770"/>
            <a:ext cx="2619948" cy="692497"/>
          </a:xfrm>
          <a:prstGeom prst="rect">
            <a:avLst/>
          </a:prstGeom>
          <a:ln w="12700">
            <a:miter lim="400000"/>
          </a:ln>
          <a:extLst>
            <a:ext uri="{C572A759-6A51-4108-AA02-DFA0A04FC94B}">
              <ma14:wrappingTextBoxFlag xmlns="" xmlns:ma14="http://schemas.microsoft.com/office/mac/drawingml/2011/main" val="1"/>
            </a:ext>
          </a:extLst>
        </p:spPr>
        <p:txBody>
          <a:bodyPr wrap="none" lIns="0" tIns="0" rIns="0" bIns="0">
            <a:spAutoFit/>
          </a:bodyPr>
          <a:lstStyle/>
          <a:p>
            <a:pPr lvl="0" algn="l">
              <a:defRPr sz="1800">
                <a:solidFill>
                  <a:srgbClr val="000000"/>
                </a:solidFill>
              </a:defRPr>
            </a:pPr>
            <a:r>
              <a:rPr sz="2250" b="0" dirty="0">
                <a:solidFill>
                  <a:srgbClr val="000000"/>
                </a:solidFill>
                <a:latin typeface="Calibri" panose="020F0502020204030204" pitchFamily="34" charset="0"/>
              </a:rPr>
              <a:t>Peripheral I/O Bus</a:t>
            </a:r>
          </a:p>
          <a:p>
            <a:pPr lvl="0" algn="l">
              <a:defRPr sz="1800">
                <a:solidFill>
                  <a:srgbClr val="000000"/>
                </a:solidFill>
              </a:defRPr>
            </a:pPr>
            <a:r>
              <a:rPr sz="2250" b="0" dirty="0">
                <a:solidFill>
                  <a:srgbClr val="000000"/>
                </a:solidFill>
                <a:latin typeface="Calibri" panose="020F0502020204030204" pitchFamily="34" charset="0"/>
              </a:rPr>
              <a:t>(e.g., SCSI, SATA, USB)</a:t>
            </a:r>
          </a:p>
        </p:txBody>
      </p:sp>
      <p:sp>
        <p:nvSpPr>
          <p:cNvPr id="135" name="Shape 135"/>
          <p:cNvSpPr/>
          <p:nvPr/>
        </p:nvSpPr>
        <p:spPr>
          <a:xfrm>
            <a:off x="1504515" y="5991204"/>
            <a:ext cx="378058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i="1"/>
            </a:lvl1pPr>
          </a:lstStyle>
          <a:p>
            <a:pPr lvl="0">
              <a:defRPr sz="1800" i="0">
                <a:solidFill>
                  <a:srgbClr val="000000"/>
                </a:solidFill>
              </a:defRPr>
            </a:pPr>
            <a:r>
              <a:rPr sz="2531" b="0" i="0" dirty="0">
                <a:solidFill>
                  <a:srgbClr val="000000"/>
                </a:solidFill>
                <a:latin typeface="Calibri" panose="020F0502020204030204" pitchFamily="34" charset="0"/>
              </a:rPr>
              <a:t>Why use hierarchical buses?</a:t>
            </a:r>
          </a:p>
        </p:txBody>
      </p:sp>
      <p:sp>
        <p:nvSpPr>
          <p:cNvPr id="37" name="Title 36"/>
          <p:cNvSpPr>
            <a:spLocks noGrp="1"/>
          </p:cNvSpPr>
          <p:nvPr>
            <p:ph type="title"/>
          </p:nvPr>
        </p:nvSpPr>
        <p:spPr/>
        <p:txBody>
          <a:bodyPr/>
          <a:lstStyle/>
          <a:p>
            <a:r>
              <a:rPr lang="en-US" dirty="0"/>
              <a:t>Hardware support for I/O</a:t>
            </a:r>
          </a:p>
        </p:txBody>
      </p:sp>
      <p:sp>
        <p:nvSpPr>
          <p:cNvPr id="3" name="TextBox 4">
            <a:extLst>
              <a:ext uri="{FF2B5EF4-FFF2-40B4-BE49-F238E27FC236}">
                <a16:creationId xmlns:a16="http://schemas.microsoft.com/office/drawing/2014/main" id="{0E78E1B4-AB3B-EFDB-2E84-C4AE501B594F}"/>
              </a:ext>
            </a:extLst>
          </p:cNvPr>
          <p:cNvSpPr txBox="1"/>
          <p:nvPr/>
        </p:nvSpPr>
        <p:spPr>
          <a:xfrm>
            <a:off x="7781561" y="2823481"/>
            <a:ext cx="945387" cy="338554"/>
          </a:xfrm>
          <a:prstGeom prst="rect">
            <a:avLst/>
          </a:prstGeom>
          <a:noFill/>
        </p:spPr>
        <p:txBody>
          <a:bodyPr wrap="none" rtlCol="0">
            <a:spAutoFit/>
          </a:bodyPr>
          <a:lstStyle/>
          <a:p>
            <a:r>
              <a:rPr lang="en-US" sz="1600" b="0" dirty="0">
                <a:solidFill>
                  <a:srgbClr val="0070C0"/>
                </a:solidFill>
                <a:latin typeface="Calibri" pitchFamily="34" charset="0"/>
              </a:rPr>
              <a:t>12.8GB/s</a:t>
            </a:r>
            <a:endParaRPr lang="en-CN" sz="1600" b="0" dirty="0">
              <a:solidFill>
                <a:srgbClr val="0070C0"/>
              </a:solidFill>
              <a:latin typeface="Calibri" pitchFamily="34" charset="0"/>
            </a:endParaRPr>
          </a:p>
        </p:txBody>
      </p:sp>
      <p:sp>
        <p:nvSpPr>
          <p:cNvPr id="4" name="TextBox 4">
            <a:extLst>
              <a:ext uri="{FF2B5EF4-FFF2-40B4-BE49-F238E27FC236}">
                <a16:creationId xmlns:a16="http://schemas.microsoft.com/office/drawing/2014/main" id="{6593C239-2B08-479A-E423-47CFFB73E480}"/>
              </a:ext>
            </a:extLst>
          </p:cNvPr>
          <p:cNvSpPr txBox="1"/>
          <p:nvPr/>
        </p:nvSpPr>
        <p:spPr>
          <a:xfrm>
            <a:off x="7460364" y="3557977"/>
            <a:ext cx="1464760" cy="830997"/>
          </a:xfrm>
          <a:prstGeom prst="rect">
            <a:avLst/>
          </a:prstGeom>
          <a:noFill/>
        </p:spPr>
        <p:txBody>
          <a:bodyPr wrap="none" rtlCol="0">
            <a:spAutoFit/>
          </a:bodyPr>
          <a:lstStyle/>
          <a:p>
            <a:r>
              <a:rPr lang="en-US" sz="1600" b="0" dirty="0">
                <a:solidFill>
                  <a:srgbClr val="0070C0"/>
                </a:solidFill>
                <a:latin typeface="Calibri" pitchFamily="34" charset="0"/>
              </a:rPr>
              <a:t>PCI: 533MB/s</a:t>
            </a:r>
          </a:p>
          <a:p>
            <a:r>
              <a:rPr lang="en-US" sz="1600" b="0" dirty="0">
                <a:solidFill>
                  <a:srgbClr val="0070C0"/>
                </a:solidFill>
                <a:latin typeface="Calibri" pitchFamily="34" charset="0"/>
              </a:rPr>
              <a:t>PCIe:250MB/s~</a:t>
            </a:r>
          </a:p>
          <a:p>
            <a:r>
              <a:rPr lang="en-US" sz="1600" b="0" dirty="0">
                <a:solidFill>
                  <a:srgbClr val="0070C0"/>
                </a:solidFill>
                <a:latin typeface="Calibri" pitchFamily="34" charset="0"/>
              </a:rPr>
              <a:t>         7.88GB/s</a:t>
            </a:r>
            <a:endParaRPr lang="en-CN" sz="1600" b="0" dirty="0">
              <a:solidFill>
                <a:srgbClr val="0070C0"/>
              </a:solidFill>
              <a:latin typeface="Calibri" pitchFamily="34" charset="0"/>
            </a:endParaRPr>
          </a:p>
        </p:txBody>
      </p:sp>
      <p:sp>
        <p:nvSpPr>
          <p:cNvPr id="5" name="TextBox 4">
            <a:extLst>
              <a:ext uri="{FF2B5EF4-FFF2-40B4-BE49-F238E27FC236}">
                <a16:creationId xmlns:a16="http://schemas.microsoft.com/office/drawing/2014/main" id="{515F208B-68A6-D9E1-61E7-CC8136BD40ED}"/>
              </a:ext>
            </a:extLst>
          </p:cNvPr>
          <p:cNvSpPr txBox="1"/>
          <p:nvPr/>
        </p:nvSpPr>
        <p:spPr>
          <a:xfrm>
            <a:off x="6011316" y="5491000"/>
            <a:ext cx="938975" cy="338554"/>
          </a:xfrm>
          <a:prstGeom prst="rect">
            <a:avLst/>
          </a:prstGeom>
          <a:noFill/>
        </p:spPr>
        <p:txBody>
          <a:bodyPr wrap="none" rtlCol="0">
            <a:spAutoFit/>
          </a:bodyPr>
          <a:lstStyle/>
          <a:p>
            <a:r>
              <a:rPr lang="en-US" sz="1600" b="0" dirty="0">
                <a:solidFill>
                  <a:srgbClr val="0070C0"/>
                </a:solidFill>
                <a:latin typeface="Calibri" pitchFamily="34" charset="0"/>
              </a:rPr>
              <a:t>320MB/s</a:t>
            </a:r>
            <a:endParaRPr lang="en-CN" sz="1600" b="0" dirty="0">
              <a:solidFill>
                <a:srgbClr val="0070C0"/>
              </a:solidFill>
              <a:latin typeface="Calibri" pitchFamily="34" charset="0"/>
            </a:endParaRPr>
          </a:p>
        </p:txBody>
      </p:sp>
      <p:sp>
        <p:nvSpPr>
          <p:cNvPr id="6" name="TextBox 4">
            <a:extLst>
              <a:ext uri="{FF2B5EF4-FFF2-40B4-BE49-F238E27FC236}">
                <a16:creationId xmlns:a16="http://schemas.microsoft.com/office/drawing/2014/main" id="{482D4EBF-ED96-A9D4-1A60-0DD881A4C38E}"/>
              </a:ext>
            </a:extLst>
          </p:cNvPr>
          <p:cNvSpPr txBox="1"/>
          <p:nvPr/>
        </p:nvSpPr>
        <p:spPr>
          <a:xfrm>
            <a:off x="7087442" y="5433524"/>
            <a:ext cx="1041567" cy="584775"/>
          </a:xfrm>
          <a:prstGeom prst="rect">
            <a:avLst/>
          </a:prstGeom>
          <a:noFill/>
        </p:spPr>
        <p:txBody>
          <a:bodyPr wrap="none" rtlCol="0">
            <a:spAutoFit/>
          </a:bodyPr>
          <a:lstStyle/>
          <a:p>
            <a:r>
              <a:rPr lang="en-US" sz="1600" b="0" dirty="0">
                <a:solidFill>
                  <a:srgbClr val="0070C0"/>
                </a:solidFill>
                <a:latin typeface="Calibri" pitchFamily="34" charset="0"/>
              </a:rPr>
              <a:t>150MB/s~</a:t>
            </a:r>
          </a:p>
          <a:p>
            <a:r>
              <a:rPr lang="en-US" sz="1600" b="0" dirty="0">
                <a:solidFill>
                  <a:srgbClr val="0070C0"/>
                </a:solidFill>
                <a:latin typeface="Calibri" pitchFamily="34" charset="0"/>
              </a:rPr>
              <a:t>1.97GB/s</a:t>
            </a:r>
            <a:endParaRPr lang="en-CN" sz="1600" b="0" dirty="0">
              <a:solidFill>
                <a:srgbClr val="0070C0"/>
              </a:solidFill>
              <a:latin typeface="Calibri" pitchFamily="34" charset="0"/>
            </a:endParaRPr>
          </a:p>
        </p:txBody>
      </p:sp>
      <p:sp>
        <p:nvSpPr>
          <p:cNvPr id="7" name="TextBox 4">
            <a:extLst>
              <a:ext uri="{FF2B5EF4-FFF2-40B4-BE49-F238E27FC236}">
                <a16:creationId xmlns:a16="http://schemas.microsoft.com/office/drawing/2014/main" id="{1F61D3A3-613E-E46D-4F55-D87E8ACE80B8}"/>
              </a:ext>
            </a:extLst>
          </p:cNvPr>
          <p:cNvSpPr txBox="1"/>
          <p:nvPr/>
        </p:nvSpPr>
        <p:spPr>
          <a:xfrm>
            <a:off x="8129009" y="5433524"/>
            <a:ext cx="988669" cy="584775"/>
          </a:xfrm>
          <a:prstGeom prst="rect">
            <a:avLst/>
          </a:prstGeom>
          <a:noFill/>
        </p:spPr>
        <p:txBody>
          <a:bodyPr wrap="none" rtlCol="0">
            <a:spAutoFit/>
          </a:bodyPr>
          <a:lstStyle/>
          <a:p>
            <a:r>
              <a:rPr lang="en-US" sz="1600" b="0" dirty="0">
                <a:solidFill>
                  <a:srgbClr val="0070C0"/>
                </a:solidFill>
                <a:latin typeface="Calibri" pitchFamily="34" charset="0"/>
              </a:rPr>
              <a:t>1.5MB/s~</a:t>
            </a:r>
          </a:p>
          <a:p>
            <a:r>
              <a:rPr lang="en-US" sz="1600" b="0" dirty="0">
                <a:solidFill>
                  <a:srgbClr val="0070C0"/>
                </a:solidFill>
                <a:latin typeface="Calibri" pitchFamily="34" charset="0"/>
              </a:rPr>
              <a:t>1.21GB/s</a:t>
            </a:r>
            <a:endParaRPr lang="en-CN" sz="1600" b="0" dirty="0">
              <a:solidFill>
                <a:srgbClr val="0070C0"/>
              </a:solidFill>
              <a:latin typeface="Calibri" pitchFamily="34" charset="0"/>
            </a:endParaRPr>
          </a:p>
        </p:txBody>
      </p:sp>
      <p:cxnSp>
        <p:nvCxnSpPr>
          <p:cNvPr id="8" name="直线箭头连接符 7">
            <a:extLst>
              <a:ext uri="{FF2B5EF4-FFF2-40B4-BE49-F238E27FC236}">
                <a16:creationId xmlns:a16="http://schemas.microsoft.com/office/drawing/2014/main" id="{355B93C7-EFC0-E6AF-0169-0C650A10A54C}"/>
              </a:ext>
            </a:extLst>
          </p:cNvPr>
          <p:cNvCxnSpPr>
            <a:cxnSpLocks/>
            <a:endCxn id="5" idx="0"/>
          </p:cNvCxnSpPr>
          <p:nvPr/>
        </p:nvCxnSpPr>
        <p:spPr bwMode="auto">
          <a:xfrm flipH="1">
            <a:off x="6480804" y="5147267"/>
            <a:ext cx="510010" cy="343733"/>
          </a:xfrm>
          <a:prstGeom prst="straightConnector1">
            <a:avLst/>
          </a:prstGeom>
          <a:noFill/>
          <a:ln w="9525" cap="flat" cmpd="sng" algn="ctr">
            <a:solidFill>
              <a:srgbClr val="0070C0"/>
            </a:solidFill>
            <a:prstDash val="dash"/>
            <a:round/>
            <a:headEnd type="none" w="med" len="med"/>
            <a:tailEnd type="triangle"/>
          </a:ln>
          <a:effectLst/>
        </p:spPr>
      </p:cxnSp>
      <p:cxnSp>
        <p:nvCxnSpPr>
          <p:cNvPr id="11" name="直线箭头连接符 10">
            <a:extLst>
              <a:ext uri="{FF2B5EF4-FFF2-40B4-BE49-F238E27FC236}">
                <a16:creationId xmlns:a16="http://schemas.microsoft.com/office/drawing/2014/main" id="{A1445DEB-C607-D34E-8F73-7B12E8341834}"/>
              </a:ext>
            </a:extLst>
          </p:cNvPr>
          <p:cNvCxnSpPr>
            <a:cxnSpLocks/>
            <a:endCxn id="6" idx="0"/>
          </p:cNvCxnSpPr>
          <p:nvPr/>
        </p:nvCxnSpPr>
        <p:spPr bwMode="auto">
          <a:xfrm>
            <a:off x="7608225" y="5118529"/>
            <a:ext cx="1" cy="314995"/>
          </a:xfrm>
          <a:prstGeom prst="straightConnector1">
            <a:avLst/>
          </a:prstGeom>
          <a:noFill/>
          <a:ln w="9525" cap="flat" cmpd="sng" algn="ctr">
            <a:solidFill>
              <a:srgbClr val="0070C0"/>
            </a:solidFill>
            <a:prstDash val="dash"/>
            <a:round/>
            <a:headEnd type="none" w="med" len="med"/>
            <a:tailEnd type="triangle"/>
          </a:ln>
          <a:effectLst/>
        </p:spPr>
      </p:cxnSp>
      <p:cxnSp>
        <p:nvCxnSpPr>
          <p:cNvPr id="14" name="直线箭头连接符 13">
            <a:extLst>
              <a:ext uri="{FF2B5EF4-FFF2-40B4-BE49-F238E27FC236}">
                <a16:creationId xmlns:a16="http://schemas.microsoft.com/office/drawing/2014/main" id="{1D91E7EA-21E2-4121-BE8A-634DF286860F}"/>
              </a:ext>
            </a:extLst>
          </p:cNvPr>
          <p:cNvCxnSpPr>
            <a:cxnSpLocks/>
            <a:endCxn id="7" idx="0"/>
          </p:cNvCxnSpPr>
          <p:nvPr/>
        </p:nvCxnSpPr>
        <p:spPr bwMode="auto">
          <a:xfrm>
            <a:off x="8266160" y="5144678"/>
            <a:ext cx="357184" cy="288846"/>
          </a:xfrm>
          <a:prstGeom prst="straightConnector1">
            <a:avLst/>
          </a:prstGeom>
          <a:noFill/>
          <a:ln w="9525" cap="flat" cmpd="sng" algn="ctr">
            <a:solidFill>
              <a:srgbClr val="0070C0"/>
            </a:solidFill>
            <a:prstDash val="dash"/>
            <a:round/>
            <a:headEnd type="none" w="med" len="med"/>
            <a:tailEnd type="triangle"/>
          </a:ln>
          <a:effectLst/>
        </p:spPr>
      </p:cxnSp>
    </p:spTree>
  </p:cSld>
  <p:clrMapOvr>
    <a:masterClrMapping/>
  </p:clrMapOvr>
  <p:transition/>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6" name="Shape 676"/>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677" name="Shape 677"/>
          <p:cNvSpPr/>
          <p:nvPr/>
        </p:nvSpPr>
        <p:spPr>
          <a:xfrm>
            <a:off x="3627179" y="960754"/>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678" name="Shape 678"/>
          <p:cNvSpPr/>
          <p:nvPr/>
        </p:nvSpPr>
        <p:spPr>
          <a:xfrm>
            <a:off x="3984366" y="1319369"/>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679" name="Shape 679"/>
          <p:cNvSpPr/>
          <p:nvPr/>
        </p:nvSpPr>
        <p:spPr>
          <a:xfrm>
            <a:off x="3389287" y="1905575"/>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680" name="Shape 680"/>
          <p:cNvSpPr/>
          <p:nvPr/>
        </p:nvSpPr>
        <p:spPr>
          <a:xfrm flipV="1">
            <a:off x="4572000" y="722863"/>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681" name="Shape 681"/>
          <p:cNvSpPr/>
          <p:nvPr/>
        </p:nvSpPr>
        <p:spPr>
          <a:xfrm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682" name="Shape 682"/>
          <p:cNvSpPr/>
          <p:nvPr/>
        </p:nvSpPr>
        <p:spPr>
          <a:xfrm flipH="1"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683" name="Shape 683"/>
          <p:cNvSpPr/>
          <p:nvPr/>
        </p:nvSpPr>
        <p:spPr>
          <a:xfrm>
            <a:off x="4344293" y="1677868"/>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684" name="Shape 684"/>
          <p:cNvSpPr/>
          <p:nvPr/>
        </p:nvSpPr>
        <p:spPr>
          <a:xfrm>
            <a:off x="1223581" y="3883418"/>
            <a:ext cx="608871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The tracks are divided into numbered </a:t>
            </a:r>
            <a:r>
              <a:rPr sz="2531" b="0" dirty="0">
                <a:solidFill>
                  <a:srgbClr val="0070C0"/>
                </a:solidFill>
                <a:latin typeface="Calibri" panose="020F0502020204030204" pitchFamily="34" charset="0"/>
              </a:rPr>
              <a:t>sectors</a:t>
            </a:r>
            <a:r>
              <a:rPr sz="2531" b="0" dirty="0">
                <a:solidFill>
                  <a:srgbClr val="000000"/>
                </a:solidFill>
                <a:latin typeface="Calibri" panose="020F0502020204030204" pitchFamily="34" charset="0"/>
              </a:rPr>
              <a:t>.</a:t>
            </a:r>
          </a:p>
        </p:txBody>
      </p:sp>
      <p:sp>
        <p:nvSpPr>
          <p:cNvPr id="685" name="Shape 685"/>
          <p:cNvSpPr/>
          <p:nvPr/>
        </p:nvSpPr>
        <p:spPr>
          <a:xfrm>
            <a:off x="4824835"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686" name="Shape 686"/>
          <p:cNvSpPr/>
          <p:nvPr/>
        </p:nvSpPr>
        <p:spPr>
          <a:xfrm>
            <a:off x="4824835"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687" name="Shape 687"/>
          <p:cNvSpPr/>
          <p:nvPr/>
        </p:nvSpPr>
        <p:spPr>
          <a:xfrm>
            <a:off x="4556945"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688" name="Shape 688"/>
          <p:cNvSpPr/>
          <p:nvPr/>
        </p:nvSpPr>
        <p:spPr>
          <a:xfrm>
            <a:off x="4556945"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689" name="Shape 689"/>
          <p:cNvSpPr/>
          <p:nvPr/>
        </p:nvSpPr>
        <p:spPr>
          <a:xfrm>
            <a:off x="4074742"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690" name="Shape 690"/>
          <p:cNvSpPr/>
          <p:nvPr/>
        </p:nvSpPr>
        <p:spPr>
          <a:xfrm>
            <a:off x="4074742"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691" name="Shape 691"/>
          <p:cNvSpPr/>
          <p:nvPr/>
        </p:nvSpPr>
        <p:spPr>
          <a:xfrm>
            <a:off x="4297984"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692" name="Shape 692"/>
          <p:cNvSpPr/>
          <p:nvPr/>
        </p:nvSpPr>
        <p:spPr>
          <a:xfrm>
            <a:off x="4297984"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693" name="Shape 693"/>
          <p:cNvSpPr/>
          <p:nvPr/>
        </p:nvSpPr>
        <p:spPr>
          <a:xfrm>
            <a:off x="4699820" y="996916"/>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694" name="Shape 694"/>
          <p:cNvSpPr/>
          <p:nvPr/>
        </p:nvSpPr>
        <p:spPr>
          <a:xfrm>
            <a:off x="5110585" y="1393702"/>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695" name="Shape 695"/>
          <p:cNvSpPr/>
          <p:nvPr/>
        </p:nvSpPr>
        <p:spPr>
          <a:xfrm>
            <a:off x="5050990"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696" name="Shape 696"/>
          <p:cNvSpPr/>
          <p:nvPr/>
        </p:nvSpPr>
        <p:spPr>
          <a:xfrm>
            <a:off x="4651526" y="2372812"/>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697" name="Shape 697"/>
          <p:cNvSpPr/>
          <p:nvPr/>
        </p:nvSpPr>
        <p:spPr>
          <a:xfrm>
            <a:off x="4093507" y="996916"/>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698" name="Shape 698"/>
          <p:cNvSpPr/>
          <p:nvPr/>
        </p:nvSpPr>
        <p:spPr>
          <a:xfrm>
            <a:off x="3638093" y="1393702"/>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699" name="Shape 699"/>
          <p:cNvSpPr/>
          <p:nvPr/>
        </p:nvSpPr>
        <p:spPr>
          <a:xfrm>
            <a:off x="3657959"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700" name="Shape 700"/>
          <p:cNvSpPr/>
          <p:nvPr/>
        </p:nvSpPr>
        <p:spPr>
          <a:xfrm>
            <a:off x="4117838" y="2372812"/>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701" name="Shape 701"/>
          <p:cNvSpPr/>
          <p:nvPr/>
        </p:nvSpPr>
        <p:spPr>
          <a:xfrm>
            <a:off x="4743931"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702" name="Shape 702"/>
          <p:cNvSpPr/>
          <p:nvPr/>
        </p:nvSpPr>
        <p:spPr>
          <a:xfrm>
            <a:off x="5396336"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703" name="Shape 703"/>
          <p:cNvSpPr/>
          <p:nvPr/>
        </p:nvSpPr>
        <p:spPr>
          <a:xfrm>
            <a:off x="5368473"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704" name="Shape 704"/>
          <p:cNvSpPr/>
          <p:nvPr/>
        </p:nvSpPr>
        <p:spPr>
          <a:xfrm>
            <a:off x="4785106"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705" name="Shape 705"/>
          <p:cNvSpPr/>
          <p:nvPr/>
        </p:nvSpPr>
        <p:spPr>
          <a:xfrm>
            <a:off x="4029556"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706" name="Shape 706"/>
          <p:cNvSpPr/>
          <p:nvPr/>
        </p:nvSpPr>
        <p:spPr>
          <a:xfrm>
            <a:off x="3413945"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707" name="Shape 707"/>
          <p:cNvSpPr/>
          <p:nvPr/>
        </p:nvSpPr>
        <p:spPr>
          <a:xfrm>
            <a:off x="3430731"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708" name="Shape 708"/>
          <p:cNvSpPr/>
          <p:nvPr/>
        </p:nvSpPr>
        <p:spPr>
          <a:xfrm>
            <a:off x="4070731"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Tree>
  </p:cSld>
  <p:clrMapOvr>
    <a:masterClrMapping/>
  </p:clrMapOvr>
  <p:transition spd="med"/>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0" name="Shape 710"/>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11" name="Shape 711"/>
          <p:cNvSpPr/>
          <p:nvPr/>
        </p:nvSpPr>
        <p:spPr>
          <a:xfrm>
            <a:off x="3627179" y="960754"/>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12" name="Shape 712"/>
          <p:cNvSpPr/>
          <p:nvPr/>
        </p:nvSpPr>
        <p:spPr>
          <a:xfrm>
            <a:off x="3984366" y="1319369"/>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13" name="Shape 713"/>
          <p:cNvSpPr/>
          <p:nvPr/>
        </p:nvSpPr>
        <p:spPr>
          <a:xfrm>
            <a:off x="3389287" y="1905575"/>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14" name="Shape 714"/>
          <p:cNvSpPr/>
          <p:nvPr/>
        </p:nvSpPr>
        <p:spPr>
          <a:xfrm flipV="1">
            <a:off x="4572000" y="722863"/>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15" name="Shape 715"/>
          <p:cNvSpPr/>
          <p:nvPr/>
        </p:nvSpPr>
        <p:spPr>
          <a:xfrm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16" name="Shape 716"/>
          <p:cNvSpPr/>
          <p:nvPr/>
        </p:nvSpPr>
        <p:spPr>
          <a:xfrm flipH="1"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17" name="Shape 717"/>
          <p:cNvSpPr/>
          <p:nvPr/>
        </p:nvSpPr>
        <p:spPr>
          <a:xfrm>
            <a:off x="4344293" y="1677868"/>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18" name="Shape 718"/>
          <p:cNvSpPr/>
          <p:nvPr/>
        </p:nvSpPr>
        <p:spPr>
          <a:xfrm>
            <a:off x="726269" y="3972715"/>
            <a:ext cx="6911380"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u="sng" dirty="0">
                <a:solidFill>
                  <a:srgbClr val="0070C0"/>
                </a:solidFill>
                <a:latin typeface="Calibri" panose="020F0502020204030204" pitchFamily="34" charset="0"/>
              </a:rPr>
              <a:t>Heads</a:t>
            </a:r>
            <a:r>
              <a:rPr sz="2531" b="0" dirty="0">
                <a:solidFill>
                  <a:srgbClr val="000000"/>
                </a:solidFill>
                <a:latin typeface="Calibri" panose="020F0502020204030204" pitchFamily="34" charset="0"/>
              </a:rPr>
              <a:t> on a moving </a:t>
            </a:r>
            <a:r>
              <a:rPr sz="2531" b="0" u="sng" dirty="0">
                <a:solidFill>
                  <a:srgbClr val="0070C0"/>
                </a:solidFill>
                <a:latin typeface="Calibri" panose="020F0502020204030204" pitchFamily="34" charset="0"/>
              </a:rPr>
              <a:t>arm</a:t>
            </a:r>
            <a:r>
              <a:rPr sz="2531" b="0" dirty="0">
                <a:solidFill>
                  <a:srgbClr val="000000"/>
                </a:solidFill>
                <a:latin typeface="Calibri" panose="020F0502020204030204" pitchFamily="34" charset="0"/>
              </a:rPr>
              <a:t> can read from each surface.</a:t>
            </a:r>
          </a:p>
        </p:txBody>
      </p:sp>
      <p:sp>
        <p:nvSpPr>
          <p:cNvPr id="719" name="Shape 719"/>
          <p:cNvSpPr/>
          <p:nvPr/>
        </p:nvSpPr>
        <p:spPr>
          <a:xfrm>
            <a:off x="4824835"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720" name="Shape 720"/>
          <p:cNvSpPr/>
          <p:nvPr/>
        </p:nvSpPr>
        <p:spPr>
          <a:xfrm>
            <a:off x="4824835"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721" name="Shape 721"/>
          <p:cNvSpPr/>
          <p:nvPr/>
        </p:nvSpPr>
        <p:spPr>
          <a:xfrm>
            <a:off x="4556945"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722" name="Shape 722"/>
          <p:cNvSpPr/>
          <p:nvPr/>
        </p:nvSpPr>
        <p:spPr>
          <a:xfrm>
            <a:off x="4556945"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723" name="Shape 723"/>
          <p:cNvSpPr/>
          <p:nvPr/>
        </p:nvSpPr>
        <p:spPr>
          <a:xfrm>
            <a:off x="4074742"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724" name="Shape 724"/>
          <p:cNvSpPr/>
          <p:nvPr/>
        </p:nvSpPr>
        <p:spPr>
          <a:xfrm>
            <a:off x="4074742"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725" name="Shape 725"/>
          <p:cNvSpPr/>
          <p:nvPr/>
        </p:nvSpPr>
        <p:spPr>
          <a:xfrm>
            <a:off x="4297984"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726" name="Shape 726"/>
          <p:cNvSpPr/>
          <p:nvPr/>
        </p:nvSpPr>
        <p:spPr>
          <a:xfrm>
            <a:off x="4297984"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727" name="Shape 727"/>
          <p:cNvSpPr/>
          <p:nvPr/>
        </p:nvSpPr>
        <p:spPr>
          <a:xfrm>
            <a:off x="4699820" y="996916"/>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728" name="Shape 728"/>
          <p:cNvSpPr/>
          <p:nvPr/>
        </p:nvSpPr>
        <p:spPr>
          <a:xfrm>
            <a:off x="5110585" y="1393702"/>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729" name="Shape 729"/>
          <p:cNvSpPr/>
          <p:nvPr/>
        </p:nvSpPr>
        <p:spPr>
          <a:xfrm>
            <a:off x="5050990"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730" name="Shape 730"/>
          <p:cNvSpPr/>
          <p:nvPr/>
        </p:nvSpPr>
        <p:spPr>
          <a:xfrm>
            <a:off x="4651526" y="2372812"/>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731" name="Shape 731"/>
          <p:cNvSpPr/>
          <p:nvPr/>
        </p:nvSpPr>
        <p:spPr>
          <a:xfrm>
            <a:off x="4093507" y="996916"/>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732" name="Shape 732"/>
          <p:cNvSpPr/>
          <p:nvPr/>
        </p:nvSpPr>
        <p:spPr>
          <a:xfrm>
            <a:off x="3638093" y="1393702"/>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733" name="Shape 733"/>
          <p:cNvSpPr/>
          <p:nvPr/>
        </p:nvSpPr>
        <p:spPr>
          <a:xfrm>
            <a:off x="3657959"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734" name="Shape 734"/>
          <p:cNvSpPr/>
          <p:nvPr/>
        </p:nvSpPr>
        <p:spPr>
          <a:xfrm>
            <a:off x="4117838" y="2372812"/>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735" name="Shape 735"/>
          <p:cNvSpPr/>
          <p:nvPr/>
        </p:nvSpPr>
        <p:spPr>
          <a:xfrm>
            <a:off x="4743931"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736" name="Shape 736"/>
          <p:cNvSpPr/>
          <p:nvPr/>
        </p:nvSpPr>
        <p:spPr>
          <a:xfrm>
            <a:off x="5396336"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737" name="Shape 737"/>
          <p:cNvSpPr/>
          <p:nvPr/>
        </p:nvSpPr>
        <p:spPr>
          <a:xfrm>
            <a:off x="5368473"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738" name="Shape 738"/>
          <p:cNvSpPr/>
          <p:nvPr/>
        </p:nvSpPr>
        <p:spPr>
          <a:xfrm>
            <a:off x="4785106"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739" name="Shape 739"/>
          <p:cNvSpPr/>
          <p:nvPr/>
        </p:nvSpPr>
        <p:spPr>
          <a:xfrm>
            <a:off x="4029556"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740" name="Shape 740"/>
          <p:cNvSpPr/>
          <p:nvPr/>
        </p:nvSpPr>
        <p:spPr>
          <a:xfrm>
            <a:off x="3413945"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741" name="Shape 741"/>
          <p:cNvSpPr/>
          <p:nvPr/>
        </p:nvSpPr>
        <p:spPr>
          <a:xfrm>
            <a:off x="3430731"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742" name="Shape 742"/>
          <p:cNvSpPr/>
          <p:nvPr/>
        </p:nvSpPr>
        <p:spPr>
          <a:xfrm>
            <a:off x="4070731"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743" name="Shape 743"/>
          <p:cNvSpPr/>
          <p:nvPr/>
        </p:nvSpPr>
        <p:spPr>
          <a:xfrm>
            <a:off x="3023914" y="2924648"/>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744" name="Shape 744"/>
          <p:cNvSpPr/>
          <p:nvPr/>
        </p:nvSpPr>
        <p:spPr>
          <a:xfrm>
            <a:off x="3336702" y="1847549"/>
            <a:ext cx="375048" cy="37504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a:solidFill>
              <a:schemeClr val="tx1"/>
            </a:solidFill>
            <a:miter lim="400000"/>
          </a:ln>
        </p:spPr>
        <p:txBody>
          <a:bodyPr lIns="0" tIns="0" rIns="0" bIns="0" anchor="ctr"/>
          <a:lstStyle/>
          <a:p>
            <a:pPr lvl="0">
              <a:defRPr sz="2600">
                <a:solidFill>
                  <a:srgbClr val="FF2600"/>
                </a:solidFill>
              </a:defRPr>
            </a:pPr>
            <a:endParaRPr sz="1828" b="0" dirty="0">
              <a:solidFill>
                <a:schemeClr val="bg1"/>
              </a:solidFill>
              <a:latin typeface="Calibri" panose="020F0502020204030204" pitchFamily="34" charset="0"/>
            </a:endParaRPr>
          </a:p>
        </p:txBody>
      </p:sp>
      <p:sp>
        <p:nvSpPr>
          <p:cNvPr id="745" name="Shape 745"/>
          <p:cNvSpPr/>
          <p:nvPr/>
        </p:nvSpPr>
        <p:spPr>
          <a:xfrm flipV="1">
            <a:off x="3304261" y="2081054"/>
            <a:ext cx="204213" cy="1122826"/>
          </a:xfrm>
          <a:prstGeom prst="line">
            <a:avLst/>
          </a:prstGeom>
          <a:ln w="203200">
            <a:solidFill>
              <a:schemeClr val="tx1"/>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3" name="文本框 2">
            <a:extLst>
              <a:ext uri="{FF2B5EF4-FFF2-40B4-BE49-F238E27FC236}">
                <a16:creationId xmlns:a16="http://schemas.microsoft.com/office/drawing/2014/main" id="{F4A5BDFC-5B09-128B-054D-9166D9297371}"/>
              </a:ext>
            </a:extLst>
          </p:cNvPr>
          <p:cNvSpPr txBox="1"/>
          <p:nvPr/>
        </p:nvSpPr>
        <p:spPr>
          <a:xfrm rot="854896">
            <a:off x="2746290" y="1754131"/>
            <a:ext cx="680823" cy="338554"/>
          </a:xfrm>
          <a:prstGeom prst="rect">
            <a:avLst/>
          </a:prstGeom>
          <a:noFill/>
        </p:spPr>
        <p:txBody>
          <a:bodyPr wrap="square">
            <a:spAutoFit/>
          </a:bodyPr>
          <a:lstStyle/>
          <a:p>
            <a:pPr algn="ctr"/>
            <a:r>
              <a:rPr lang="en-US" altLang="zh-CN" sz="1600" b="0" dirty="0">
                <a:solidFill>
                  <a:srgbClr val="0070C0"/>
                </a:solidFill>
                <a:latin typeface="Calibri" panose="020F0502020204030204" pitchFamily="34" charset="0"/>
              </a:rPr>
              <a:t>Head</a:t>
            </a:r>
            <a:endParaRPr lang="zh-CN" altLang="en-US" sz="1600"/>
          </a:p>
        </p:txBody>
      </p:sp>
      <p:sp>
        <p:nvSpPr>
          <p:cNvPr id="4" name="文本框 3">
            <a:extLst>
              <a:ext uri="{FF2B5EF4-FFF2-40B4-BE49-F238E27FC236}">
                <a16:creationId xmlns:a16="http://schemas.microsoft.com/office/drawing/2014/main" id="{3577C98B-C0E2-4BE2-C484-F1A1BA776F56}"/>
              </a:ext>
            </a:extLst>
          </p:cNvPr>
          <p:cNvSpPr txBox="1"/>
          <p:nvPr/>
        </p:nvSpPr>
        <p:spPr>
          <a:xfrm rot="16771467">
            <a:off x="3053186" y="2434982"/>
            <a:ext cx="680823" cy="338554"/>
          </a:xfrm>
          <a:prstGeom prst="rect">
            <a:avLst/>
          </a:prstGeom>
          <a:noFill/>
        </p:spPr>
        <p:txBody>
          <a:bodyPr wrap="square">
            <a:spAutoFit/>
          </a:bodyPr>
          <a:lstStyle/>
          <a:p>
            <a:pPr algn="ctr"/>
            <a:r>
              <a:rPr lang="en-US" altLang="zh-CN" sz="1600" b="0" dirty="0">
                <a:solidFill>
                  <a:schemeClr val="bg1"/>
                </a:solidFill>
                <a:latin typeface="Calibri" panose="020F0502020204030204" pitchFamily="34" charset="0"/>
              </a:rPr>
              <a:t>Arm</a:t>
            </a:r>
            <a:endParaRPr lang="zh-CN" altLang="en-US" sz="1600">
              <a:solidFill>
                <a:schemeClr val="bg1"/>
              </a:solidFill>
            </a:endParaRPr>
          </a:p>
        </p:txBody>
      </p:sp>
    </p:spTree>
  </p:cSld>
  <p:clrMapOvr>
    <a:masterClrMapping/>
  </p:clrMapOvr>
  <p:transition spd="med"/>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 name="Shape 747"/>
          <p:cNvSpPr/>
          <p:nvPr/>
        </p:nvSpPr>
        <p:spPr>
          <a:xfrm>
            <a:off x="3359288" y="692864"/>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48" name="Shape 748"/>
          <p:cNvSpPr/>
          <p:nvPr/>
        </p:nvSpPr>
        <p:spPr>
          <a:xfrm>
            <a:off x="3627179" y="960754"/>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49" name="Shape 749"/>
          <p:cNvSpPr/>
          <p:nvPr/>
        </p:nvSpPr>
        <p:spPr>
          <a:xfrm>
            <a:off x="3984366" y="1319369"/>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50" name="Shape 750"/>
          <p:cNvSpPr/>
          <p:nvPr/>
        </p:nvSpPr>
        <p:spPr>
          <a:xfrm>
            <a:off x="3389287" y="1905575"/>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51" name="Shape 751"/>
          <p:cNvSpPr/>
          <p:nvPr/>
        </p:nvSpPr>
        <p:spPr>
          <a:xfrm flipV="1">
            <a:off x="4572000" y="722863"/>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52" name="Shape 752"/>
          <p:cNvSpPr/>
          <p:nvPr/>
        </p:nvSpPr>
        <p:spPr>
          <a:xfrm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53" name="Shape 753"/>
          <p:cNvSpPr/>
          <p:nvPr/>
        </p:nvSpPr>
        <p:spPr>
          <a:xfrm flipH="1" flipV="1">
            <a:off x="3735696" y="1069271"/>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754" name="Shape 754"/>
          <p:cNvSpPr/>
          <p:nvPr/>
        </p:nvSpPr>
        <p:spPr>
          <a:xfrm>
            <a:off x="4344293" y="1677868"/>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55" name="Shape 755"/>
          <p:cNvSpPr/>
          <p:nvPr/>
        </p:nvSpPr>
        <p:spPr>
          <a:xfrm>
            <a:off x="4824835"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756" name="Shape 756"/>
          <p:cNvSpPr/>
          <p:nvPr/>
        </p:nvSpPr>
        <p:spPr>
          <a:xfrm>
            <a:off x="4824835"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757" name="Shape 757"/>
          <p:cNvSpPr/>
          <p:nvPr/>
        </p:nvSpPr>
        <p:spPr>
          <a:xfrm>
            <a:off x="4556945"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758" name="Shape 758"/>
          <p:cNvSpPr/>
          <p:nvPr/>
        </p:nvSpPr>
        <p:spPr>
          <a:xfrm>
            <a:off x="4556945"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759" name="Shape 759"/>
          <p:cNvSpPr/>
          <p:nvPr/>
        </p:nvSpPr>
        <p:spPr>
          <a:xfrm>
            <a:off x="4074742" y="153269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760" name="Shape 760"/>
          <p:cNvSpPr/>
          <p:nvPr/>
        </p:nvSpPr>
        <p:spPr>
          <a:xfrm>
            <a:off x="4074742" y="183630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761" name="Shape 761"/>
          <p:cNvSpPr/>
          <p:nvPr/>
        </p:nvSpPr>
        <p:spPr>
          <a:xfrm>
            <a:off x="4297984" y="2025855"/>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762" name="Shape 762"/>
          <p:cNvSpPr/>
          <p:nvPr/>
        </p:nvSpPr>
        <p:spPr>
          <a:xfrm>
            <a:off x="4297984" y="1354104"/>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763" name="Shape 763"/>
          <p:cNvSpPr/>
          <p:nvPr/>
        </p:nvSpPr>
        <p:spPr>
          <a:xfrm>
            <a:off x="4699820" y="996916"/>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764" name="Shape 764"/>
          <p:cNvSpPr/>
          <p:nvPr/>
        </p:nvSpPr>
        <p:spPr>
          <a:xfrm>
            <a:off x="5110585" y="1393702"/>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765" name="Shape 765"/>
          <p:cNvSpPr/>
          <p:nvPr/>
        </p:nvSpPr>
        <p:spPr>
          <a:xfrm>
            <a:off x="5050990"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766" name="Shape 766"/>
          <p:cNvSpPr/>
          <p:nvPr/>
        </p:nvSpPr>
        <p:spPr>
          <a:xfrm>
            <a:off x="4651526" y="2372812"/>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767" name="Shape 767"/>
          <p:cNvSpPr/>
          <p:nvPr/>
        </p:nvSpPr>
        <p:spPr>
          <a:xfrm>
            <a:off x="4093507" y="996916"/>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768" name="Shape 768"/>
          <p:cNvSpPr/>
          <p:nvPr/>
        </p:nvSpPr>
        <p:spPr>
          <a:xfrm>
            <a:off x="3638093" y="1393702"/>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769" name="Shape 769"/>
          <p:cNvSpPr/>
          <p:nvPr/>
        </p:nvSpPr>
        <p:spPr>
          <a:xfrm>
            <a:off x="3657959" y="1951091"/>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770" name="Shape 770"/>
          <p:cNvSpPr/>
          <p:nvPr/>
        </p:nvSpPr>
        <p:spPr>
          <a:xfrm>
            <a:off x="4117838" y="2372812"/>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771" name="Shape 771"/>
          <p:cNvSpPr/>
          <p:nvPr/>
        </p:nvSpPr>
        <p:spPr>
          <a:xfrm>
            <a:off x="4743931"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772" name="Shape 772"/>
          <p:cNvSpPr/>
          <p:nvPr/>
        </p:nvSpPr>
        <p:spPr>
          <a:xfrm>
            <a:off x="5396336"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773" name="Shape 773"/>
          <p:cNvSpPr/>
          <p:nvPr/>
        </p:nvSpPr>
        <p:spPr>
          <a:xfrm>
            <a:off x="5368473"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774" name="Shape 774"/>
          <p:cNvSpPr/>
          <p:nvPr/>
        </p:nvSpPr>
        <p:spPr>
          <a:xfrm>
            <a:off x="4785106"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775" name="Shape 775"/>
          <p:cNvSpPr/>
          <p:nvPr/>
        </p:nvSpPr>
        <p:spPr>
          <a:xfrm>
            <a:off x="4029556" y="72207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776" name="Shape 776"/>
          <p:cNvSpPr/>
          <p:nvPr/>
        </p:nvSpPr>
        <p:spPr>
          <a:xfrm>
            <a:off x="3413945" y="13055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777" name="Shape 777"/>
          <p:cNvSpPr/>
          <p:nvPr/>
        </p:nvSpPr>
        <p:spPr>
          <a:xfrm>
            <a:off x="3430731" y="2174812"/>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778" name="Shape 778"/>
          <p:cNvSpPr/>
          <p:nvPr/>
        </p:nvSpPr>
        <p:spPr>
          <a:xfrm>
            <a:off x="4070731" y="2701150"/>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779" name="Shape 779"/>
          <p:cNvSpPr/>
          <p:nvPr/>
        </p:nvSpPr>
        <p:spPr>
          <a:xfrm>
            <a:off x="3023914" y="2924648"/>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780" name="Shape 780"/>
          <p:cNvSpPr/>
          <p:nvPr/>
        </p:nvSpPr>
        <p:spPr>
          <a:xfrm>
            <a:off x="3336702" y="1847549"/>
            <a:ext cx="375048" cy="37504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12700">
            <a:solidFill>
              <a:schemeClr val="tx1"/>
            </a:solidFill>
            <a:miter lim="400000"/>
          </a:ln>
        </p:spPr>
        <p:txBody>
          <a:bodyPr lIns="0" tIns="0" rIns="0" bIns="0" anchor="ctr"/>
          <a:lstStyle/>
          <a:p>
            <a:pPr lvl="0">
              <a:defRPr sz="2600">
                <a:solidFill>
                  <a:srgbClr val="FF2600"/>
                </a:solidFill>
              </a:defRPr>
            </a:pPr>
            <a:endParaRPr sz="1828" b="0" dirty="0">
              <a:solidFill>
                <a:schemeClr val="bg1"/>
              </a:solidFill>
              <a:latin typeface="Calibri" panose="020F0502020204030204" pitchFamily="34" charset="0"/>
            </a:endParaRPr>
          </a:p>
        </p:txBody>
      </p:sp>
      <p:sp>
        <p:nvSpPr>
          <p:cNvPr id="781" name="Shape 781"/>
          <p:cNvSpPr/>
          <p:nvPr/>
        </p:nvSpPr>
        <p:spPr>
          <a:xfrm flipV="1">
            <a:off x="3304261" y="2081054"/>
            <a:ext cx="204213" cy="1122826"/>
          </a:xfrm>
          <a:prstGeom prst="line">
            <a:avLst/>
          </a:prstGeom>
          <a:ln w="203200">
            <a:solidFill>
              <a:schemeClr val="tx1"/>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782" name="Shape 782"/>
          <p:cNvSpPr/>
          <p:nvPr/>
        </p:nvSpPr>
        <p:spPr>
          <a:xfrm rot="1267083">
            <a:off x="4811862" y="274800"/>
            <a:ext cx="61715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spin</a:t>
            </a:r>
          </a:p>
        </p:txBody>
      </p:sp>
      <p:sp>
        <p:nvSpPr>
          <p:cNvPr id="785" name="Shape 785"/>
          <p:cNvSpPr/>
          <p:nvPr/>
        </p:nvSpPr>
        <p:spPr>
          <a:xfrm>
            <a:off x="4158112" y="320552"/>
            <a:ext cx="592770" cy="134910"/>
          </a:xfrm>
          <a:custGeom>
            <a:avLst/>
            <a:gdLst/>
            <a:ahLst/>
            <a:cxnLst>
              <a:cxn ang="0">
                <a:pos x="wd2" y="hd2"/>
              </a:cxn>
              <a:cxn ang="5400000">
                <a:pos x="wd2" y="hd2"/>
              </a:cxn>
              <a:cxn ang="10800000">
                <a:pos x="wd2" y="hd2"/>
              </a:cxn>
              <a:cxn ang="16200000">
                <a:pos x="wd2" y="hd2"/>
              </a:cxn>
            </a:cxnLst>
            <a:rect l="0" t="0" r="r" b="b"/>
            <a:pathLst>
              <a:path w="21600" h="16498" extrusionOk="0">
                <a:moveTo>
                  <a:pt x="0" y="16498"/>
                </a:moveTo>
                <a:cubicBezTo>
                  <a:pt x="6330" y="-2544"/>
                  <a:pt x="13530" y="-5102"/>
                  <a:pt x="21600" y="8823"/>
                </a:cubicBezTo>
              </a:path>
            </a:pathLst>
          </a:custGeom>
          <a:ln w="38100">
            <a:solidFill>
              <a:srgbClr val="FFFFFF"/>
            </a:solidFill>
            <a:miter lim="400000"/>
            <a:headEnd type="triangle"/>
          </a:ln>
        </p:spPr>
        <p:txBody>
          <a:bodyPr/>
          <a:lstStyle/>
          <a:p>
            <a:pPr lvl="0"/>
            <a:endParaRPr sz="1687" b="0" dirty="0">
              <a:latin typeface="Calibri" panose="020F0502020204030204" pitchFamily="34" charset="0"/>
            </a:endParaRPr>
          </a:p>
        </p:txBody>
      </p:sp>
      <p:sp>
        <p:nvSpPr>
          <p:cNvPr id="784" name="Shape 784"/>
          <p:cNvSpPr/>
          <p:nvPr/>
        </p:nvSpPr>
        <p:spPr>
          <a:xfrm>
            <a:off x="2477792" y="3972715"/>
            <a:ext cx="383508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Spindle/platters rapidly spin.</a:t>
            </a:r>
          </a:p>
        </p:txBody>
      </p:sp>
    </p:spTree>
  </p:cSld>
  <p:clrMapOvr>
    <a:masterClrMapping/>
  </p:clrMapOvr>
  <p:transition spd="med"/>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208" name="Oval 24"/>
          <p:cNvSpPr>
            <a:spLocks noChangeArrowheads="1"/>
          </p:cNvSpPr>
          <p:nvPr/>
        </p:nvSpPr>
        <p:spPr bwMode="auto">
          <a:xfrm>
            <a:off x="2286000" y="3657600"/>
            <a:ext cx="4267200" cy="1295400"/>
          </a:xfrm>
          <a:prstGeom prst="ellipse">
            <a:avLst/>
          </a:prstGeom>
          <a:solidFill>
            <a:srgbClr val="FF00FF"/>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9" name="Oval 25"/>
          <p:cNvSpPr>
            <a:spLocks noChangeArrowheads="1"/>
          </p:cNvSpPr>
          <p:nvPr/>
        </p:nvSpPr>
        <p:spPr bwMode="auto">
          <a:xfrm>
            <a:off x="2514600" y="3810000"/>
            <a:ext cx="3733800" cy="9906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10" name="Oval 26"/>
          <p:cNvSpPr>
            <a:spLocks noChangeArrowheads="1"/>
          </p:cNvSpPr>
          <p:nvPr/>
        </p:nvSpPr>
        <p:spPr bwMode="auto">
          <a:xfrm>
            <a:off x="2819400" y="3962400"/>
            <a:ext cx="3124200" cy="6858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11" name="Oval 27"/>
          <p:cNvSpPr>
            <a:spLocks noChangeArrowheads="1"/>
          </p:cNvSpPr>
          <p:nvPr/>
        </p:nvSpPr>
        <p:spPr bwMode="auto">
          <a:xfrm>
            <a:off x="3276601" y="4114800"/>
            <a:ext cx="2362200" cy="3810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12" name="Oval 28"/>
          <p:cNvSpPr>
            <a:spLocks noChangeArrowheads="1"/>
          </p:cNvSpPr>
          <p:nvPr/>
        </p:nvSpPr>
        <p:spPr bwMode="auto">
          <a:xfrm>
            <a:off x="3886200" y="4191000"/>
            <a:ext cx="1219200" cy="2286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2" name="Oval 18"/>
          <p:cNvSpPr>
            <a:spLocks noChangeArrowheads="1"/>
          </p:cNvSpPr>
          <p:nvPr/>
        </p:nvSpPr>
        <p:spPr bwMode="auto">
          <a:xfrm>
            <a:off x="2286000" y="3048000"/>
            <a:ext cx="4267200" cy="12954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3" name="Oval 19"/>
          <p:cNvSpPr>
            <a:spLocks noChangeArrowheads="1"/>
          </p:cNvSpPr>
          <p:nvPr/>
        </p:nvSpPr>
        <p:spPr bwMode="auto">
          <a:xfrm>
            <a:off x="2514600" y="3200400"/>
            <a:ext cx="3733800" cy="9906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4" name="Oval 20"/>
          <p:cNvSpPr>
            <a:spLocks noChangeArrowheads="1"/>
          </p:cNvSpPr>
          <p:nvPr/>
        </p:nvSpPr>
        <p:spPr bwMode="auto">
          <a:xfrm>
            <a:off x="2819400" y="3352800"/>
            <a:ext cx="3124200" cy="6858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5" name="Oval 21"/>
          <p:cNvSpPr>
            <a:spLocks noChangeArrowheads="1"/>
          </p:cNvSpPr>
          <p:nvPr/>
        </p:nvSpPr>
        <p:spPr bwMode="auto">
          <a:xfrm>
            <a:off x="3276601" y="3505200"/>
            <a:ext cx="2362200" cy="3810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06" name="Oval 22"/>
          <p:cNvSpPr>
            <a:spLocks noChangeArrowheads="1"/>
          </p:cNvSpPr>
          <p:nvPr/>
        </p:nvSpPr>
        <p:spPr bwMode="auto">
          <a:xfrm>
            <a:off x="3886200" y="3581400"/>
            <a:ext cx="1219200" cy="22860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6" name="Oval 12"/>
          <p:cNvSpPr>
            <a:spLocks noChangeArrowheads="1"/>
          </p:cNvSpPr>
          <p:nvPr/>
        </p:nvSpPr>
        <p:spPr bwMode="auto">
          <a:xfrm>
            <a:off x="2362200" y="2438401"/>
            <a:ext cx="4267200" cy="12954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7" name="Oval 13"/>
          <p:cNvSpPr>
            <a:spLocks noChangeArrowheads="1"/>
          </p:cNvSpPr>
          <p:nvPr/>
        </p:nvSpPr>
        <p:spPr bwMode="auto">
          <a:xfrm>
            <a:off x="2590801" y="2590801"/>
            <a:ext cx="3733800" cy="9906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8" name="Oval 14"/>
          <p:cNvSpPr>
            <a:spLocks noChangeArrowheads="1"/>
          </p:cNvSpPr>
          <p:nvPr/>
        </p:nvSpPr>
        <p:spPr bwMode="auto">
          <a:xfrm>
            <a:off x="2895601" y="2743200"/>
            <a:ext cx="3124200" cy="685800"/>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9" name="Oval 15"/>
          <p:cNvSpPr>
            <a:spLocks noChangeArrowheads="1"/>
          </p:cNvSpPr>
          <p:nvPr/>
        </p:nvSpPr>
        <p:spPr bwMode="auto">
          <a:xfrm>
            <a:off x="3352800" y="2895601"/>
            <a:ext cx="2362200" cy="381000"/>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86" name="Rectangle 2"/>
          <p:cNvSpPr>
            <a:spLocks noGrp="1" noChangeArrowheads="1"/>
          </p:cNvSpPr>
          <p:nvPr>
            <p:ph type="title"/>
          </p:nvPr>
        </p:nvSpPr>
        <p:spPr/>
        <p:txBody>
          <a:bodyPr/>
          <a:lstStyle/>
          <a:p>
            <a:r>
              <a:rPr lang="en-US" altLang="en-US"/>
              <a:t>Disk Terminology</a:t>
            </a:r>
          </a:p>
        </p:txBody>
      </p:sp>
      <p:grpSp>
        <p:nvGrpSpPr>
          <p:cNvPr id="349247" name="Group 63"/>
          <p:cNvGrpSpPr>
            <a:grpSpLocks/>
          </p:cNvGrpSpPr>
          <p:nvPr/>
        </p:nvGrpSpPr>
        <p:grpSpPr bwMode="auto">
          <a:xfrm>
            <a:off x="2362200" y="1447800"/>
            <a:ext cx="4267200" cy="1752600"/>
            <a:chOff x="1488" y="912"/>
            <a:chExt cx="2688" cy="1104"/>
          </a:xfrm>
        </p:grpSpPr>
        <p:sp>
          <p:nvSpPr>
            <p:cNvPr id="349200" name="Oval 16"/>
            <p:cNvSpPr>
              <a:spLocks noChangeArrowheads="1"/>
            </p:cNvSpPr>
            <p:nvPr/>
          </p:nvSpPr>
          <p:spPr bwMode="auto">
            <a:xfrm>
              <a:off x="2496" y="1872"/>
              <a:ext cx="768" cy="144"/>
            </a:xfrm>
            <a:prstGeom prst="ellipse">
              <a:avLst/>
            </a:prstGeom>
            <a:solidFill>
              <a:schemeClr val="accent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89" name="Oval 5"/>
            <p:cNvSpPr>
              <a:spLocks noChangeArrowheads="1"/>
            </p:cNvSpPr>
            <p:nvPr/>
          </p:nvSpPr>
          <p:spPr bwMode="auto">
            <a:xfrm>
              <a:off x="1488" y="1200"/>
              <a:ext cx="2688" cy="816"/>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0" name="Oval 6"/>
            <p:cNvSpPr>
              <a:spLocks noChangeArrowheads="1"/>
            </p:cNvSpPr>
            <p:nvPr/>
          </p:nvSpPr>
          <p:spPr bwMode="auto">
            <a:xfrm>
              <a:off x="1632" y="1296"/>
              <a:ext cx="2352" cy="624"/>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1" name="Oval 7"/>
            <p:cNvSpPr>
              <a:spLocks noChangeArrowheads="1"/>
            </p:cNvSpPr>
            <p:nvPr/>
          </p:nvSpPr>
          <p:spPr bwMode="auto">
            <a:xfrm>
              <a:off x="1824" y="1392"/>
              <a:ext cx="1968" cy="432"/>
            </a:xfrm>
            <a:prstGeom prst="ellipse">
              <a:avLst/>
            </a:prstGeom>
            <a:solidFill>
              <a:schemeClr val="bg2"/>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2" name="Oval 8"/>
            <p:cNvSpPr>
              <a:spLocks noChangeArrowheads="1"/>
            </p:cNvSpPr>
            <p:nvPr/>
          </p:nvSpPr>
          <p:spPr bwMode="auto">
            <a:xfrm>
              <a:off x="2112" y="1488"/>
              <a:ext cx="1488" cy="240"/>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193" name="Oval 9"/>
            <p:cNvSpPr>
              <a:spLocks noChangeArrowheads="1"/>
            </p:cNvSpPr>
            <p:nvPr/>
          </p:nvSpPr>
          <p:spPr bwMode="auto">
            <a:xfrm>
              <a:off x="2496" y="1536"/>
              <a:ext cx="768" cy="144"/>
            </a:xfrm>
            <a:prstGeom prst="ellipse">
              <a:avLst/>
            </a:prstGeom>
            <a:solidFill>
              <a:schemeClr val="accent1"/>
            </a:solidFill>
            <a:ln w="9525">
              <a:solidFill>
                <a:schemeClr val="tx1"/>
              </a:solidFill>
              <a:round/>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13" name="Line 29"/>
            <p:cNvSpPr>
              <a:spLocks noChangeShapeType="1"/>
            </p:cNvSpPr>
            <p:nvPr/>
          </p:nvSpPr>
          <p:spPr bwMode="auto">
            <a:xfrm>
              <a:off x="2880" y="912"/>
              <a:ext cx="0" cy="72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sp>
        <p:nvSpPr>
          <p:cNvPr id="349214" name="Line 30"/>
          <p:cNvSpPr>
            <a:spLocks noChangeShapeType="1"/>
          </p:cNvSpPr>
          <p:nvPr/>
        </p:nvSpPr>
        <p:spPr bwMode="auto">
          <a:xfrm>
            <a:off x="4495800" y="4953001"/>
            <a:ext cx="0" cy="609600"/>
          </a:xfrm>
          <a:prstGeom prst="line">
            <a:avLst/>
          </a:prstGeom>
          <a:noFill/>
          <a:ln w="381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nvGrpSpPr>
          <p:cNvPr id="349222" name="Group 38"/>
          <p:cNvGrpSpPr>
            <a:grpSpLocks/>
          </p:cNvGrpSpPr>
          <p:nvPr/>
        </p:nvGrpSpPr>
        <p:grpSpPr bwMode="auto">
          <a:xfrm>
            <a:off x="228600" y="2057400"/>
            <a:ext cx="2209800" cy="609600"/>
            <a:chOff x="144" y="1296"/>
            <a:chExt cx="1392" cy="528"/>
          </a:xfrm>
        </p:grpSpPr>
        <p:sp>
          <p:nvSpPr>
            <p:cNvPr id="349215" name="Rectangle 31"/>
            <p:cNvSpPr>
              <a:spLocks noChangeArrowheads="1"/>
            </p:cNvSpPr>
            <p:nvPr/>
          </p:nvSpPr>
          <p:spPr bwMode="auto">
            <a:xfrm>
              <a:off x="144" y="1488"/>
              <a:ext cx="1200" cy="144"/>
            </a:xfrm>
            <a:prstGeom prst="rect">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20" name="AutoShape 36"/>
            <p:cNvSpPr>
              <a:spLocks noChangeArrowheads="1"/>
            </p:cNvSpPr>
            <p:nvPr/>
          </p:nvSpPr>
          <p:spPr bwMode="auto">
            <a:xfrm>
              <a:off x="1344" y="1632"/>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21" name="AutoShape 37"/>
            <p:cNvSpPr>
              <a:spLocks noChangeArrowheads="1"/>
            </p:cNvSpPr>
            <p:nvPr/>
          </p:nvSpPr>
          <p:spPr bwMode="auto">
            <a:xfrm>
              <a:off x="1344" y="1296"/>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grpSp>
        <p:nvGrpSpPr>
          <p:cNvPr id="349223" name="Group 39"/>
          <p:cNvGrpSpPr>
            <a:grpSpLocks/>
          </p:cNvGrpSpPr>
          <p:nvPr/>
        </p:nvGrpSpPr>
        <p:grpSpPr bwMode="auto">
          <a:xfrm>
            <a:off x="228600" y="2819400"/>
            <a:ext cx="2209800" cy="609600"/>
            <a:chOff x="144" y="1296"/>
            <a:chExt cx="1392" cy="528"/>
          </a:xfrm>
        </p:grpSpPr>
        <p:sp>
          <p:nvSpPr>
            <p:cNvPr id="349224" name="Rectangle 40"/>
            <p:cNvSpPr>
              <a:spLocks noChangeArrowheads="1"/>
            </p:cNvSpPr>
            <p:nvPr/>
          </p:nvSpPr>
          <p:spPr bwMode="auto">
            <a:xfrm>
              <a:off x="144" y="1488"/>
              <a:ext cx="1200" cy="144"/>
            </a:xfrm>
            <a:prstGeom prst="rect">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25" name="AutoShape 41"/>
            <p:cNvSpPr>
              <a:spLocks noChangeArrowheads="1"/>
            </p:cNvSpPr>
            <p:nvPr/>
          </p:nvSpPr>
          <p:spPr bwMode="auto">
            <a:xfrm>
              <a:off x="1344" y="1632"/>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26" name="AutoShape 42"/>
            <p:cNvSpPr>
              <a:spLocks noChangeArrowheads="1"/>
            </p:cNvSpPr>
            <p:nvPr/>
          </p:nvSpPr>
          <p:spPr bwMode="auto">
            <a:xfrm>
              <a:off x="1344" y="1296"/>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grpSp>
        <p:nvGrpSpPr>
          <p:cNvPr id="349227" name="Group 43"/>
          <p:cNvGrpSpPr>
            <a:grpSpLocks/>
          </p:cNvGrpSpPr>
          <p:nvPr/>
        </p:nvGrpSpPr>
        <p:grpSpPr bwMode="auto">
          <a:xfrm>
            <a:off x="228600" y="3505200"/>
            <a:ext cx="2209800" cy="609600"/>
            <a:chOff x="144" y="1296"/>
            <a:chExt cx="1392" cy="528"/>
          </a:xfrm>
        </p:grpSpPr>
        <p:sp>
          <p:nvSpPr>
            <p:cNvPr id="349228" name="Rectangle 44"/>
            <p:cNvSpPr>
              <a:spLocks noChangeArrowheads="1"/>
            </p:cNvSpPr>
            <p:nvPr/>
          </p:nvSpPr>
          <p:spPr bwMode="auto">
            <a:xfrm>
              <a:off x="144" y="1488"/>
              <a:ext cx="1200" cy="144"/>
            </a:xfrm>
            <a:prstGeom prst="rect">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29" name="AutoShape 45"/>
            <p:cNvSpPr>
              <a:spLocks noChangeArrowheads="1"/>
            </p:cNvSpPr>
            <p:nvPr/>
          </p:nvSpPr>
          <p:spPr bwMode="auto">
            <a:xfrm>
              <a:off x="1344" y="1632"/>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30" name="AutoShape 46"/>
            <p:cNvSpPr>
              <a:spLocks noChangeArrowheads="1"/>
            </p:cNvSpPr>
            <p:nvPr/>
          </p:nvSpPr>
          <p:spPr bwMode="auto">
            <a:xfrm>
              <a:off x="1344" y="1296"/>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grpSp>
        <p:nvGrpSpPr>
          <p:cNvPr id="349231" name="Group 47"/>
          <p:cNvGrpSpPr>
            <a:grpSpLocks/>
          </p:cNvGrpSpPr>
          <p:nvPr/>
        </p:nvGrpSpPr>
        <p:grpSpPr bwMode="auto">
          <a:xfrm>
            <a:off x="228600" y="4191000"/>
            <a:ext cx="2209800" cy="609600"/>
            <a:chOff x="144" y="1296"/>
            <a:chExt cx="1392" cy="528"/>
          </a:xfrm>
        </p:grpSpPr>
        <p:sp>
          <p:nvSpPr>
            <p:cNvPr id="349232" name="Rectangle 48"/>
            <p:cNvSpPr>
              <a:spLocks noChangeArrowheads="1"/>
            </p:cNvSpPr>
            <p:nvPr/>
          </p:nvSpPr>
          <p:spPr bwMode="auto">
            <a:xfrm>
              <a:off x="144" y="1488"/>
              <a:ext cx="1200" cy="144"/>
            </a:xfrm>
            <a:prstGeom prst="rect">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33" name="AutoShape 49"/>
            <p:cNvSpPr>
              <a:spLocks noChangeArrowheads="1"/>
            </p:cNvSpPr>
            <p:nvPr/>
          </p:nvSpPr>
          <p:spPr bwMode="auto">
            <a:xfrm>
              <a:off x="1344" y="1632"/>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34" name="AutoShape 50"/>
            <p:cNvSpPr>
              <a:spLocks noChangeArrowheads="1"/>
            </p:cNvSpPr>
            <p:nvPr/>
          </p:nvSpPr>
          <p:spPr bwMode="auto">
            <a:xfrm>
              <a:off x="1344" y="1296"/>
              <a:ext cx="192" cy="192"/>
            </a:xfrm>
            <a:prstGeom prst="plus">
              <a:avLst>
                <a:gd name="adj" fmla="val 25000"/>
              </a:avLst>
            </a:prstGeom>
            <a:solidFill>
              <a:schemeClr val="tx2"/>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grpSp>
      <p:sp>
        <p:nvSpPr>
          <p:cNvPr id="349235" name="Text Box 51"/>
          <p:cNvSpPr txBox="1">
            <a:spLocks noChangeArrowheads="1"/>
          </p:cNvSpPr>
          <p:nvPr/>
        </p:nvSpPr>
        <p:spPr bwMode="auto">
          <a:xfrm>
            <a:off x="4600365" y="1295400"/>
            <a:ext cx="936475"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latin typeface="Calibri" panose="020F0502020204030204" pitchFamily="34" charset="0"/>
              </a:rPr>
              <a:t>spindle</a:t>
            </a:r>
          </a:p>
        </p:txBody>
      </p:sp>
      <p:sp>
        <p:nvSpPr>
          <p:cNvPr id="349236" name="Text Box 52"/>
          <p:cNvSpPr txBox="1">
            <a:spLocks noChangeArrowheads="1"/>
          </p:cNvSpPr>
          <p:nvPr/>
        </p:nvSpPr>
        <p:spPr bwMode="auto">
          <a:xfrm>
            <a:off x="7009158" y="1914526"/>
            <a:ext cx="884409"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latin typeface="Calibri" panose="020F0502020204030204" pitchFamily="34" charset="0"/>
              </a:rPr>
              <a:t>platter</a:t>
            </a:r>
          </a:p>
        </p:txBody>
      </p:sp>
      <p:sp>
        <p:nvSpPr>
          <p:cNvPr id="349237" name="Text Box 53"/>
          <p:cNvSpPr txBox="1">
            <a:spLocks noChangeArrowheads="1"/>
          </p:cNvSpPr>
          <p:nvPr/>
        </p:nvSpPr>
        <p:spPr bwMode="auto">
          <a:xfrm>
            <a:off x="7142953" y="2981325"/>
            <a:ext cx="94429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latin typeface="Calibri" panose="020F0502020204030204" pitchFamily="34" charset="0"/>
              </a:rPr>
              <a:t>surface</a:t>
            </a:r>
          </a:p>
        </p:txBody>
      </p:sp>
      <p:sp>
        <p:nvSpPr>
          <p:cNvPr id="349238" name="Text Box 54"/>
          <p:cNvSpPr txBox="1">
            <a:spLocks noChangeArrowheads="1"/>
          </p:cNvSpPr>
          <p:nvPr/>
        </p:nvSpPr>
        <p:spPr bwMode="auto">
          <a:xfrm>
            <a:off x="5706598" y="4800601"/>
            <a:ext cx="705193"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solidFill>
                  <a:srgbClr val="FF00FF"/>
                </a:solidFill>
                <a:latin typeface="Calibri" panose="020F0502020204030204" pitchFamily="34" charset="0"/>
              </a:rPr>
              <a:t>track</a:t>
            </a:r>
            <a:endParaRPr lang="en-US" altLang="en-US" sz="2000" b="0" dirty="0">
              <a:latin typeface="Calibri" panose="020F0502020204030204" pitchFamily="34" charset="0"/>
            </a:endParaRPr>
          </a:p>
        </p:txBody>
      </p:sp>
      <p:sp>
        <p:nvSpPr>
          <p:cNvPr id="349239" name="Text Box 55"/>
          <p:cNvSpPr txBox="1">
            <a:spLocks noChangeArrowheads="1"/>
          </p:cNvSpPr>
          <p:nvPr/>
        </p:nvSpPr>
        <p:spPr bwMode="auto">
          <a:xfrm>
            <a:off x="2785140" y="4953000"/>
            <a:ext cx="101502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solidFill>
                  <a:schemeClr val="bg2"/>
                </a:solidFill>
                <a:latin typeface="Calibri" panose="020F0502020204030204" pitchFamily="34" charset="0"/>
              </a:rPr>
              <a:t>cylinder</a:t>
            </a:r>
          </a:p>
        </p:txBody>
      </p:sp>
      <p:sp>
        <p:nvSpPr>
          <p:cNvPr id="349241" name="Text Box 57"/>
          <p:cNvSpPr txBox="1">
            <a:spLocks noChangeArrowheads="1"/>
          </p:cNvSpPr>
          <p:nvPr/>
        </p:nvSpPr>
        <p:spPr bwMode="auto">
          <a:xfrm>
            <a:off x="6696588" y="3581400"/>
            <a:ext cx="831381"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solidFill>
                  <a:schemeClr val="hlink"/>
                </a:solidFill>
                <a:latin typeface="Calibri" panose="020F0502020204030204" pitchFamily="34" charset="0"/>
              </a:rPr>
              <a:t>sector</a:t>
            </a:r>
          </a:p>
        </p:txBody>
      </p:sp>
      <p:sp>
        <p:nvSpPr>
          <p:cNvPr id="349242" name="Text Box 58"/>
          <p:cNvSpPr txBox="1">
            <a:spLocks noChangeArrowheads="1"/>
          </p:cNvSpPr>
          <p:nvPr/>
        </p:nvSpPr>
        <p:spPr bwMode="auto">
          <a:xfrm>
            <a:off x="477974" y="1600201"/>
            <a:ext cx="1879297"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sz="2000" b="0" dirty="0">
                <a:latin typeface="Calibri" panose="020F0502020204030204" pitchFamily="34" charset="0"/>
              </a:rPr>
              <a:t>read/write head</a:t>
            </a:r>
          </a:p>
        </p:txBody>
      </p:sp>
      <p:sp>
        <p:nvSpPr>
          <p:cNvPr id="349243" name="Freeform 59"/>
          <p:cNvSpPr>
            <a:spLocks/>
          </p:cNvSpPr>
          <p:nvPr/>
        </p:nvSpPr>
        <p:spPr bwMode="auto">
          <a:xfrm>
            <a:off x="6629400" y="2209800"/>
            <a:ext cx="609600" cy="228600"/>
          </a:xfrm>
          <a:custGeom>
            <a:avLst/>
            <a:gdLst>
              <a:gd name="T0" fmla="*/ 384 w 384"/>
              <a:gd name="T1" fmla="*/ 0 h 144"/>
              <a:gd name="T2" fmla="*/ 0 w 384"/>
              <a:gd name="T3" fmla="*/ 144 h 144"/>
            </a:gdLst>
            <a:ahLst/>
            <a:cxnLst>
              <a:cxn ang="0">
                <a:pos x="T0" y="T1"/>
              </a:cxn>
              <a:cxn ang="0">
                <a:pos x="T2" y="T3"/>
              </a:cxn>
            </a:cxnLst>
            <a:rect l="0" t="0" r="r" b="b"/>
            <a:pathLst>
              <a:path w="384" h="144">
                <a:moveTo>
                  <a:pt x="384" y="0"/>
                </a:moveTo>
                <a:cubicBezTo>
                  <a:pt x="224" y="60"/>
                  <a:pt x="64" y="120"/>
                  <a:pt x="0" y="144"/>
                </a:cubicBezTo>
              </a:path>
            </a:pathLst>
          </a:custGeom>
          <a:noFill/>
          <a:ln w="9525">
            <a:solidFill>
              <a:schemeClr val="tx1"/>
            </a:solidFill>
            <a:round/>
            <a:headEn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44" name="Freeform 60"/>
          <p:cNvSpPr>
            <a:spLocks/>
          </p:cNvSpPr>
          <p:nvPr/>
        </p:nvSpPr>
        <p:spPr bwMode="auto">
          <a:xfrm>
            <a:off x="6324600" y="2806700"/>
            <a:ext cx="1143000" cy="317500"/>
          </a:xfrm>
          <a:custGeom>
            <a:avLst/>
            <a:gdLst>
              <a:gd name="T0" fmla="*/ 720 w 720"/>
              <a:gd name="T1" fmla="*/ 200 h 200"/>
              <a:gd name="T2" fmla="*/ 624 w 720"/>
              <a:gd name="T3" fmla="*/ 56 h 200"/>
              <a:gd name="T4" fmla="*/ 480 w 720"/>
              <a:gd name="T5" fmla="*/ 8 h 200"/>
              <a:gd name="T6" fmla="*/ 288 w 720"/>
              <a:gd name="T7" fmla="*/ 8 h 200"/>
              <a:gd name="T8" fmla="*/ 96 w 720"/>
              <a:gd name="T9" fmla="*/ 56 h 200"/>
              <a:gd name="T10" fmla="*/ 0 w 720"/>
              <a:gd name="T11" fmla="*/ 152 h 200"/>
            </a:gdLst>
            <a:ahLst/>
            <a:cxnLst>
              <a:cxn ang="0">
                <a:pos x="T0" y="T1"/>
              </a:cxn>
              <a:cxn ang="0">
                <a:pos x="T2" y="T3"/>
              </a:cxn>
              <a:cxn ang="0">
                <a:pos x="T4" y="T5"/>
              </a:cxn>
              <a:cxn ang="0">
                <a:pos x="T6" y="T7"/>
              </a:cxn>
              <a:cxn ang="0">
                <a:pos x="T8" y="T9"/>
              </a:cxn>
              <a:cxn ang="0">
                <a:pos x="T10" y="T11"/>
              </a:cxn>
            </a:cxnLst>
            <a:rect l="0" t="0" r="r" b="b"/>
            <a:pathLst>
              <a:path w="720" h="200">
                <a:moveTo>
                  <a:pt x="720" y="200"/>
                </a:moveTo>
                <a:cubicBezTo>
                  <a:pt x="692" y="144"/>
                  <a:pt x="664" y="88"/>
                  <a:pt x="624" y="56"/>
                </a:cubicBezTo>
                <a:cubicBezTo>
                  <a:pt x="584" y="24"/>
                  <a:pt x="536" y="16"/>
                  <a:pt x="480" y="8"/>
                </a:cubicBezTo>
                <a:cubicBezTo>
                  <a:pt x="424" y="0"/>
                  <a:pt x="352" y="0"/>
                  <a:pt x="288" y="8"/>
                </a:cubicBezTo>
                <a:cubicBezTo>
                  <a:pt x="224" y="16"/>
                  <a:pt x="144" y="32"/>
                  <a:pt x="96" y="56"/>
                </a:cubicBezTo>
                <a:cubicBezTo>
                  <a:pt x="48" y="80"/>
                  <a:pt x="16" y="136"/>
                  <a:pt x="0" y="152"/>
                </a:cubicBezTo>
              </a:path>
            </a:pathLst>
          </a:custGeom>
          <a:noFill/>
          <a:ln w="9525">
            <a:solidFill>
              <a:schemeClr val="tx1"/>
            </a:solidFill>
            <a:round/>
            <a:headEnd/>
            <a:tailEnd type="triangl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
        <p:nvSpPr>
          <p:cNvPr id="349245" name="Rectangle 61"/>
          <p:cNvSpPr>
            <a:spLocks noChangeArrowheads="1"/>
          </p:cNvSpPr>
          <p:nvPr/>
        </p:nvSpPr>
        <p:spPr bwMode="auto">
          <a:xfrm>
            <a:off x="6248401" y="3657600"/>
            <a:ext cx="304800" cy="152400"/>
          </a:xfrm>
          <a:prstGeom prst="rect">
            <a:avLst/>
          </a:prstGeom>
          <a:solidFill>
            <a:schemeClr val="hlink"/>
          </a:solidFill>
          <a:ln w="9525">
            <a:solidFill>
              <a:schemeClr val="tx1"/>
            </a:solidFill>
            <a:miter lim="800000"/>
            <a:headEnd/>
            <a:tailEn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en-US" sz="3600" b="0" dirty="0">
              <a:latin typeface="Calibri" panose="020F0502020204030204" pitchFamily="34" charset="0"/>
            </a:endParaRPr>
          </a:p>
        </p:txBody>
      </p:sp>
    </p:spTree>
    <p:extLst>
      <p:ext uri="{BB962C8B-B14F-4D97-AF65-F5344CB8AC3E}">
        <p14:creationId xmlns:p14="http://schemas.microsoft.com/office/powerpoint/2010/main" val="24349511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7" name="Shape 78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lang="en-US" sz="4556" dirty="0">
                <a:solidFill>
                  <a:srgbClr val="000000"/>
                </a:solidFill>
              </a:rPr>
              <a:t>Hard Drive Demo</a:t>
            </a:r>
            <a:endParaRPr sz="4556" dirty="0">
              <a:solidFill>
                <a:srgbClr val="000000"/>
              </a:solidFill>
            </a:endParaRPr>
          </a:p>
        </p:txBody>
      </p:sp>
      <p:sp>
        <p:nvSpPr>
          <p:cNvPr id="788" name="Shape 788"/>
          <p:cNvSpPr>
            <a:spLocks noGrp="1"/>
          </p:cNvSpPr>
          <p:nvPr>
            <p:ph type="body" idx="4294967295"/>
          </p:nvPr>
        </p:nvSpPr>
        <p:spPr>
          <a:xfrm>
            <a:off x="669726" y="6165304"/>
            <a:ext cx="7804547" cy="360040"/>
          </a:xfrm>
          <a:prstGeom prst="rect">
            <a:avLst/>
          </a:prstGeom>
        </p:spPr>
        <p:txBody>
          <a:bodyPr/>
          <a:lstStyle>
            <a:lvl1pPr algn="ctr">
              <a:defRPr sz="3600" u="sng">
                <a:hlinkClick r:id="" action="ppaction://noaction"/>
              </a:defRPr>
            </a:lvl1pPr>
          </a:lstStyle>
          <a:p>
            <a:pPr lvl="0">
              <a:defRPr sz="1800" u="none">
                <a:solidFill>
                  <a:srgbClr val="000000"/>
                </a:solidFill>
              </a:defRPr>
            </a:pPr>
            <a:r>
              <a:rPr lang="en-US" sz="1200" u="none" dirty="0">
                <a:solidFill>
                  <a:srgbClr val="000000"/>
                </a:solidFill>
              </a:rPr>
              <a:t>https://www.youtube.com/watch?v=oEORcCQ62nQ&amp;list=PLzx7vH9ElxlxovmLf-ev2NQ1pbeKq_Zrl&amp;index=27</a:t>
            </a:r>
            <a:endParaRPr sz="1200" u="none" dirty="0">
              <a:solidFill>
                <a:srgbClr val="000000"/>
              </a:solidFill>
            </a:endParaRPr>
          </a:p>
        </p:txBody>
      </p:sp>
      <p:pic>
        <p:nvPicPr>
          <p:cNvPr id="2" name="未命名.mp4">
            <a:hlinkClick r:id="" action="ppaction://media"/>
            <a:extLst>
              <a:ext uri="{FF2B5EF4-FFF2-40B4-BE49-F238E27FC236}">
                <a16:creationId xmlns:a16="http://schemas.microsoft.com/office/drawing/2014/main" id="{66A2FBB8-4B40-B541-2391-61620829D0CC}"/>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547" y="1399933"/>
            <a:ext cx="8128903" cy="4572508"/>
          </a:xfrm>
          <a:prstGeom prst="rect">
            <a:avLst/>
          </a:prstGeom>
        </p:spPr>
      </p:pic>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94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790" name="Shape 79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Let’s Read 12!</a:t>
            </a:r>
          </a:p>
        </p:txBody>
      </p:sp>
      <p:grpSp>
        <p:nvGrpSpPr>
          <p:cNvPr id="823" name="Group 823"/>
          <p:cNvGrpSpPr/>
          <p:nvPr/>
        </p:nvGrpSpPr>
        <p:grpSpPr>
          <a:xfrm>
            <a:off x="3359288" y="1407239"/>
            <a:ext cx="2425425" cy="2425424"/>
            <a:chOff x="0" y="0"/>
            <a:chExt cx="3449491" cy="3449491"/>
          </a:xfrm>
        </p:grpSpPr>
        <p:sp>
          <p:nvSpPr>
            <p:cNvPr id="791" name="Shape 791"/>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2" name="Shape 792"/>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3" name="Shape 793"/>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4" name="Shape 794"/>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5" name="Shape 795"/>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6" name="Shape 796"/>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7" name="Shape 797"/>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8" name="Shape 798"/>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9" name="Shape 799"/>
            <p:cNvSpPr/>
            <p:nvPr/>
          </p:nvSpPr>
          <p:spPr>
            <a:xfrm>
              <a:off x="2084334"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800" name="Shape 800"/>
            <p:cNvSpPr/>
            <p:nvPr/>
          </p:nvSpPr>
          <p:spPr>
            <a:xfrm>
              <a:off x="2084334"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801" name="Shape 801"/>
            <p:cNvSpPr/>
            <p:nvPr/>
          </p:nvSpPr>
          <p:spPr>
            <a:xfrm>
              <a:off x="1703333"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802" name="Shape 802"/>
            <p:cNvSpPr/>
            <p:nvPr/>
          </p:nvSpPr>
          <p:spPr>
            <a:xfrm>
              <a:off x="1703333"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dirty="0">
                  <a:solidFill>
                    <a:schemeClr val="bg1"/>
                  </a:solidFill>
                </a:rPr>
                <a:t>0</a:t>
              </a:r>
            </a:p>
          </p:txBody>
        </p:sp>
        <p:sp>
          <p:nvSpPr>
            <p:cNvPr id="803" name="Shape 803"/>
            <p:cNvSpPr/>
            <p:nvPr/>
          </p:nvSpPr>
          <p:spPr>
            <a:xfrm>
              <a:off x="1017532"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804" name="Shape 804"/>
            <p:cNvSpPr/>
            <p:nvPr/>
          </p:nvSpPr>
          <p:spPr>
            <a:xfrm>
              <a:off x="1017532"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805" name="Shape 805"/>
            <p:cNvSpPr/>
            <p:nvPr/>
          </p:nvSpPr>
          <p:spPr>
            <a:xfrm>
              <a:off x="1335033"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806" name="Shape 806"/>
            <p:cNvSpPr/>
            <p:nvPr/>
          </p:nvSpPr>
          <p:spPr>
            <a:xfrm>
              <a:off x="1335033"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807" name="Shape 807"/>
            <p:cNvSpPr/>
            <p:nvPr/>
          </p:nvSpPr>
          <p:spPr>
            <a:xfrm>
              <a:off x="1906533"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808" name="Shape 808"/>
            <p:cNvSpPr/>
            <p:nvPr/>
          </p:nvSpPr>
          <p:spPr>
            <a:xfrm>
              <a:off x="2490733"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809" name="Shape 809"/>
            <p:cNvSpPr/>
            <p:nvPr/>
          </p:nvSpPr>
          <p:spPr>
            <a:xfrm>
              <a:off x="2405975"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810" name="Shape 810"/>
            <p:cNvSpPr/>
            <p:nvPr/>
          </p:nvSpPr>
          <p:spPr>
            <a:xfrm>
              <a:off x="1837848"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811" name="Shape 811"/>
            <p:cNvSpPr/>
            <p:nvPr/>
          </p:nvSpPr>
          <p:spPr>
            <a:xfrm>
              <a:off x="1044223"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812" name="Shape 812"/>
            <p:cNvSpPr/>
            <p:nvPr/>
          </p:nvSpPr>
          <p:spPr>
            <a:xfrm>
              <a:off x="396522"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813" name="Shape 813"/>
            <p:cNvSpPr/>
            <p:nvPr/>
          </p:nvSpPr>
          <p:spPr>
            <a:xfrm>
              <a:off x="424775"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814" name="Shape 814"/>
            <p:cNvSpPr/>
            <p:nvPr/>
          </p:nvSpPr>
          <p:spPr>
            <a:xfrm>
              <a:off x="1078825"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815" name="Shape 815"/>
            <p:cNvSpPr/>
            <p:nvPr/>
          </p:nvSpPr>
          <p:spPr>
            <a:xfrm>
              <a:off x="1969269"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816" name="Shape 816"/>
            <p:cNvSpPr/>
            <p:nvPr/>
          </p:nvSpPr>
          <p:spPr>
            <a:xfrm>
              <a:off x="2897133"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817" name="Shape 817"/>
            <p:cNvSpPr/>
            <p:nvPr/>
          </p:nvSpPr>
          <p:spPr>
            <a:xfrm>
              <a:off x="2857506"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818" name="Shape 818"/>
            <p:cNvSpPr/>
            <p:nvPr/>
          </p:nvSpPr>
          <p:spPr>
            <a:xfrm>
              <a:off x="2027829"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819" name="Shape 819"/>
            <p:cNvSpPr/>
            <p:nvPr/>
          </p:nvSpPr>
          <p:spPr>
            <a:xfrm>
              <a:off x="953269"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820" name="Shape 820"/>
            <p:cNvSpPr/>
            <p:nvPr/>
          </p:nvSpPr>
          <p:spPr>
            <a:xfrm>
              <a:off x="77733"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821" name="Shape 821"/>
            <p:cNvSpPr/>
            <p:nvPr/>
          </p:nvSpPr>
          <p:spPr>
            <a:xfrm>
              <a:off x="101606"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822" name="Shape 822"/>
            <p:cNvSpPr/>
            <p:nvPr/>
          </p:nvSpPr>
          <p:spPr>
            <a:xfrm>
              <a:off x="1011828"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824" name="Shape 824"/>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825" name="Shape 825"/>
          <p:cNvSpPr/>
          <p:nvPr/>
        </p:nvSpPr>
        <p:spPr>
          <a:xfrm flipV="1">
            <a:off x="3304261" y="2809536"/>
            <a:ext cx="201773" cy="110871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51234" name="Rectangle 2"/>
          <p:cNvSpPr>
            <a:spLocks noGrp="1" noChangeArrowheads="1"/>
          </p:cNvSpPr>
          <p:nvPr>
            <p:ph type="title"/>
          </p:nvPr>
        </p:nvSpPr>
        <p:spPr/>
        <p:txBody>
          <a:bodyPr/>
          <a:lstStyle/>
          <a:p>
            <a:r>
              <a:rPr lang="en-US" altLang="en-US"/>
              <a:t>Positioning</a:t>
            </a:r>
          </a:p>
        </p:txBody>
      </p:sp>
      <p:sp>
        <p:nvSpPr>
          <p:cNvPr id="351235" name="Rectangle 3"/>
          <p:cNvSpPr>
            <a:spLocks noGrp="1" noChangeArrowheads="1"/>
          </p:cNvSpPr>
          <p:nvPr>
            <p:ph type="body" idx="1"/>
          </p:nvPr>
        </p:nvSpPr>
        <p:spPr>
          <a:xfrm>
            <a:off x="364911" y="1828801"/>
            <a:ext cx="8531954" cy="4297363"/>
          </a:xfrm>
        </p:spPr>
        <p:txBody>
          <a:bodyPr/>
          <a:lstStyle/>
          <a:p>
            <a:r>
              <a:rPr lang="en-US" altLang="en-US" dirty="0"/>
              <a:t>Drive servo system keeps head on track</a:t>
            </a:r>
          </a:p>
          <a:p>
            <a:pPr lvl="1"/>
            <a:r>
              <a:rPr lang="en-US" altLang="en-US" dirty="0"/>
              <a:t>How does the disk head know where it is?</a:t>
            </a:r>
          </a:p>
          <a:p>
            <a:pPr lvl="1"/>
            <a:r>
              <a:rPr lang="en-US" altLang="en-US" dirty="0"/>
              <a:t>Platters not perfectly aligned, tracks not perfectly concentric (</a:t>
            </a:r>
            <a:r>
              <a:rPr lang="en-US" altLang="en-US" dirty="0" err="1"/>
              <a:t>runout</a:t>
            </a:r>
            <a:r>
              <a:rPr lang="en-US" altLang="en-US" dirty="0"/>
              <a:t>) -- difficult to stay on track</a:t>
            </a:r>
          </a:p>
          <a:p>
            <a:pPr lvl="1"/>
            <a:r>
              <a:rPr lang="en-US" altLang="en-US" dirty="0"/>
              <a:t>More difficult as density of disk increase</a:t>
            </a:r>
          </a:p>
          <a:p>
            <a:pPr lvl="2"/>
            <a:r>
              <a:rPr lang="en-US" altLang="en-US" sz="1800" dirty="0"/>
              <a:t>More bits per inch (BPI), more tracks per inch (TPI)</a:t>
            </a:r>
          </a:p>
          <a:p>
            <a:r>
              <a:rPr lang="en-US" altLang="en-US" dirty="0"/>
              <a:t>Use </a:t>
            </a:r>
            <a:r>
              <a:rPr lang="en-US" altLang="en-US" dirty="0">
                <a:solidFill>
                  <a:srgbClr val="0070C0"/>
                </a:solidFill>
              </a:rPr>
              <a:t>servo burst</a:t>
            </a:r>
            <a:r>
              <a:rPr lang="en-US" altLang="en-US" dirty="0"/>
              <a:t>:</a:t>
            </a:r>
          </a:p>
          <a:p>
            <a:pPr lvl="1"/>
            <a:r>
              <a:rPr lang="en-US" altLang="en-US" dirty="0">
                <a:solidFill>
                  <a:srgbClr val="0070C0"/>
                </a:solidFill>
              </a:rPr>
              <a:t>Record placement information every few (3-5) sectors</a:t>
            </a:r>
          </a:p>
          <a:p>
            <a:pPr lvl="1"/>
            <a:r>
              <a:rPr lang="en-US" altLang="en-US" dirty="0"/>
              <a:t>When head cross servo burst, figure out location and adjust as needed</a:t>
            </a:r>
          </a:p>
          <a:p>
            <a:pPr lvl="1"/>
            <a:endParaRPr lang="en-US" altLang="en-US" dirty="0"/>
          </a:p>
        </p:txBody>
      </p:sp>
    </p:spTree>
    <p:extLst>
      <p:ext uri="{BB962C8B-B14F-4D97-AF65-F5344CB8AC3E}">
        <p14:creationId xmlns:p14="http://schemas.microsoft.com/office/powerpoint/2010/main" val="8997572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0" name="Shape 79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Let’s Read 12!</a:t>
            </a:r>
          </a:p>
        </p:txBody>
      </p:sp>
      <p:grpSp>
        <p:nvGrpSpPr>
          <p:cNvPr id="823" name="Group 823"/>
          <p:cNvGrpSpPr/>
          <p:nvPr/>
        </p:nvGrpSpPr>
        <p:grpSpPr>
          <a:xfrm>
            <a:off x="3359288" y="1407239"/>
            <a:ext cx="2425425" cy="2425424"/>
            <a:chOff x="0" y="0"/>
            <a:chExt cx="3449491" cy="3449491"/>
          </a:xfrm>
        </p:grpSpPr>
        <p:sp>
          <p:nvSpPr>
            <p:cNvPr id="791" name="Shape 791"/>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2" name="Shape 792"/>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3" name="Shape 793"/>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4" name="Shape 794"/>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5" name="Shape 795"/>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6" name="Shape 796"/>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7" name="Shape 797"/>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798" name="Shape 798"/>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799" name="Shape 799"/>
            <p:cNvSpPr/>
            <p:nvPr/>
          </p:nvSpPr>
          <p:spPr>
            <a:xfrm>
              <a:off x="2084334"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800" name="Shape 800"/>
            <p:cNvSpPr/>
            <p:nvPr/>
          </p:nvSpPr>
          <p:spPr>
            <a:xfrm>
              <a:off x="2084334"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801" name="Shape 801"/>
            <p:cNvSpPr/>
            <p:nvPr/>
          </p:nvSpPr>
          <p:spPr>
            <a:xfrm>
              <a:off x="1703333"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802" name="Shape 802"/>
            <p:cNvSpPr/>
            <p:nvPr/>
          </p:nvSpPr>
          <p:spPr>
            <a:xfrm>
              <a:off x="1703333"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803" name="Shape 803"/>
            <p:cNvSpPr/>
            <p:nvPr/>
          </p:nvSpPr>
          <p:spPr>
            <a:xfrm>
              <a:off x="1017532"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804" name="Shape 804"/>
            <p:cNvSpPr/>
            <p:nvPr/>
          </p:nvSpPr>
          <p:spPr>
            <a:xfrm>
              <a:off x="1017532"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805" name="Shape 805"/>
            <p:cNvSpPr/>
            <p:nvPr/>
          </p:nvSpPr>
          <p:spPr>
            <a:xfrm>
              <a:off x="1335033"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806" name="Shape 806"/>
            <p:cNvSpPr/>
            <p:nvPr/>
          </p:nvSpPr>
          <p:spPr>
            <a:xfrm>
              <a:off x="1335033"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807" name="Shape 807"/>
            <p:cNvSpPr/>
            <p:nvPr/>
          </p:nvSpPr>
          <p:spPr>
            <a:xfrm>
              <a:off x="1906533"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808" name="Shape 808"/>
            <p:cNvSpPr/>
            <p:nvPr/>
          </p:nvSpPr>
          <p:spPr>
            <a:xfrm>
              <a:off x="2490733"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809" name="Shape 809"/>
            <p:cNvSpPr/>
            <p:nvPr/>
          </p:nvSpPr>
          <p:spPr>
            <a:xfrm>
              <a:off x="2405975"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810" name="Shape 810"/>
            <p:cNvSpPr/>
            <p:nvPr/>
          </p:nvSpPr>
          <p:spPr>
            <a:xfrm>
              <a:off x="1837848"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811" name="Shape 811"/>
            <p:cNvSpPr/>
            <p:nvPr/>
          </p:nvSpPr>
          <p:spPr>
            <a:xfrm>
              <a:off x="1044223"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812" name="Shape 812"/>
            <p:cNvSpPr/>
            <p:nvPr/>
          </p:nvSpPr>
          <p:spPr>
            <a:xfrm>
              <a:off x="396522"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813" name="Shape 813"/>
            <p:cNvSpPr/>
            <p:nvPr/>
          </p:nvSpPr>
          <p:spPr>
            <a:xfrm>
              <a:off x="424775"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814" name="Shape 814"/>
            <p:cNvSpPr/>
            <p:nvPr/>
          </p:nvSpPr>
          <p:spPr>
            <a:xfrm>
              <a:off x="1078825"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815" name="Shape 815"/>
            <p:cNvSpPr/>
            <p:nvPr/>
          </p:nvSpPr>
          <p:spPr>
            <a:xfrm>
              <a:off x="1969269"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816" name="Shape 816"/>
            <p:cNvSpPr/>
            <p:nvPr/>
          </p:nvSpPr>
          <p:spPr>
            <a:xfrm>
              <a:off x="2897133"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817" name="Shape 817"/>
            <p:cNvSpPr/>
            <p:nvPr/>
          </p:nvSpPr>
          <p:spPr>
            <a:xfrm>
              <a:off x="2857506"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818" name="Shape 818"/>
            <p:cNvSpPr/>
            <p:nvPr/>
          </p:nvSpPr>
          <p:spPr>
            <a:xfrm>
              <a:off x="2027829"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819" name="Shape 819"/>
            <p:cNvSpPr/>
            <p:nvPr/>
          </p:nvSpPr>
          <p:spPr>
            <a:xfrm>
              <a:off x="953269"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820" name="Shape 820"/>
            <p:cNvSpPr/>
            <p:nvPr/>
          </p:nvSpPr>
          <p:spPr>
            <a:xfrm>
              <a:off x="77733"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821" name="Shape 821"/>
            <p:cNvSpPr/>
            <p:nvPr/>
          </p:nvSpPr>
          <p:spPr>
            <a:xfrm>
              <a:off x="101606"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822" name="Shape 822"/>
            <p:cNvSpPr/>
            <p:nvPr/>
          </p:nvSpPr>
          <p:spPr>
            <a:xfrm>
              <a:off x="1011828"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824" name="Shape 824"/>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825" name="Shape 825"/>
          <p:cNvSpPr/>
          <p:nvPr/>
        </p:nvSpPr>
        <p:spPr>
          <a:xfrm flipV="1">
            <a:off x="3304261" y="2809536"/>
            <a:ext cx="201773" cy="1108719"/>
          </a:xfrm>
          <a:prstGeom prst="line">
            <a:avLst/>
          </a:prstGeom>
          <a:ln w="139700">
            <a:solidFill>
              <a:srgbClr val="971817"/>
            </a:solidFill>
            <a:miter lim="400000"/>
            <a:tailEnd type="oval"/>
          </a:ln>
        </p:spPr>
        <p:txBody>
          <a:bodyPr lIns="0" tIns="0" rIns="0" bIns="0" anchor="ctr"/>
          <a:lstStyle/>
          <a:p>
            <a:pPr lvl="0">
              <a:defRPr sz="2600"/>
            </a:pPr>
            <a:endParaRPr sz="1828" b="0" dirty="0">
              <a:solidFill>
                <a:schemeClr val="bg1"/>
              </a:solidFill>
              <a:latin typeface="Calibri" panose="020F0502020204030204" pitchFamily="34" charset="0"/>
            </a:endParaRPr>
          </a:p>
        </p:txBody>
      </p:sp>
    </p:spTree>
    <p:extLst>
      <p:ext uri="{BB962C8B-B14F-4D97-AF65-F5344CB8AC3E}">
        <p14:creationId xmlns:p14="http://schemas.microsoft.com/office/powerpoint/2010/main" val="1896149495"/>
      </p:ext>
    </p:extLst>
  </p:cSld>
  <p:clrMapOvr>
    <a:masterClrMapping/>
  </p:clrMapOvr>
  <p:transition spd="med"/>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7" name="Shape 82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Seek to right track.</a:t>
            </a:r>
          </a:p>
        </p:txBody>
      </p:sp>
      <p:grpSp>
        <p:nvGrpSpPr>
          <p:cNvPr id="860" name="Group 860"/>
          <p:cNvGrpSpPr/>
          <p:nvPr/>
        </p:nvGrpSpPr>
        <p:grpSpPr>
          <a:xfrm rot="21053941">
            <a:off x="3359288" y="1407239"/>
            <a:ext cx="2425425" cy="2425424"/>
            <a:chOff x="0" y="0"/>
            <a:chExt cx="3449491" cy="3449491"/>
          </a:xfrm>
        </p:grpSpPr>
        <p:sp>
          <p:nvSpPr>
            <p:cNvPr id="828" name="Shape 828"/>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29" name="Shape 829"/>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30" name="Shape 830"/>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31" name="Shape 831"/>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32" name="Shape 832"/>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33" name="Shape 833"/>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34" name="Shape 834"/>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35" name="Shape 835"/>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36" name="Shape 836"/>
            <p:cNvSpPr/>
            <p:nvPr/>
          </p:nvSpPr>
          <p:spPr>
            <a:xfrm>
              <a:off x="20892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837" name="Shape 837"/>
            <p:cNvSpPr/>
            <p:nvPr/>
          </p:nvSpPr>
          <p:spPr>
            <a:xfrm>
              <a:off x="2089204"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838" name="Shape 838"/>
            <p:cNvSpPr/>
            <p:nvPr/>
          </p:nvSpPr>
          <p:spPr>
            <a:xfrm>
              <a:off x="17082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839" name="Shape 839"/>
            <p:cNvSpPr/>
            <p:nvPr/>
          </p:nvSpPr>
          <p:spPr>
            <a:xfrm>
              <a:off x="1708206"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840" name="Shape 840"/>
            <p:cNvSpPr/>
            <p:nvPr/>
          </p:nvSpPr>
          <p:spPr>
            <a:xfrm>
              <a:off x="10224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841" name="Shape 841"/>
            <p:cNvSpPr/>
            <p:nvPr/>
          </p:nvSpPr>
          <p:spPr>
            <a:xfrm>
              <a:off x="1022405"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842" name="Shape 842"/>
            <p:cNvSpPr/>
            <p:nvPr/>
          </p:nvSpPr>
          <p:spPr>
            <a:xfrm>
              <a:off x="1339907"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843" name="Shape 843"/>
            <p:cNvSpPr/>
            <p:nvPr/>
          </p:nvSpPr>
          <p:spPr>
            <a:xfrm>
              <a:off x="1339906"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844" name="Shape 844"/>
            <p:cNvSpPr/>
            <p:nvPr/>
          </p:nvSpPr>
          <p:spPr>
            <a:xfrm>
              <a:off x="1911405"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845" name="Shape 845"/>
            <p:cNvSpPr/>
            <p:nvPr/>
          </p:nvSpPr>
          <p:spPr>
            <a:xfrm>
              <a:off x="2495605"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846" name="Shape 846"/>
            <p:cNvSpPr/>
            <p:nvPr/>
          </p:nvSpPr>
          <p:spPr>
            <a:xfrm>
              <a:off x="2408972"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847" name="Shape 847"/>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848" name="Shape 848"/>
            <p:cNvSpPr/>
            <p:nvPr/>
          </p:nvSpPr>
          <p:spPr>
            <a:xfrm>
              <a:off x="1048115"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849" name="Shape 849"/>
            <p:cNvSpPr/>
            <p:nvPr/>
          </p:nvSpPr>
          <p:spPr>
            <a:xfrm>
              <a:off x="400414"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850" name="Shape 850"/>
            <p:cNvSpPr/>
            <p:nvPr/>
          </p:nvSpPr>
          <p:spPr>
            <a:xfrm>
              <a:off x="427773"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851" name="Shape 851"/>
            <p:cNvSpPr/>
            <p:nvPr/>
          </p:nvSpPr>
          <p:spPr>
            <a:xfrm>
              <a:off x="1081824" y="238926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852" name="Shape 852"/>
            <p:cNvSpPr/>
            <p:nvPr/>
          </p:nvSpPr>
          <p:spPr>
            <a:xfrm>
              <a:off x="1973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853" name="Shape 853"/>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854" name="Shape 854"/>
            <p:cNvSpPr/>
            <p:nvPr/>
          </p:nvSpPr>
          <p:spPr>
            <a:xfrm>
              <a:off x="28618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855" name="Shape 855"/>
            <p:cNvSpPr/>
            <p:nvPr/>
          </p:nvSpPr>
          <p:spPr>
            <a:xfrm>
              <a:off x="2032209"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856" name="Shape 856"/>
            <p:cNvSpPr/>
            <p:nvPr/>
          </p:nvSpPr>
          <p:spPr>
            <a:xfrm>
              <a:off x="957651"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857" name="Shape 857"/>
            <p:cNvSpPr/>
            <p:nvPr/>
          </p:nvSpPr>
          <p:spPr>
            <a:xfrm>
              <a:off x="82114"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858" name="Shape 858"/>
            <p:cNvSpPr/>
            <p:nvPr/>
          </p:nvSpPr>
          <p:spPr>
            <a:xfrm>
              <a:off x="1059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859" name="Shape 859"/>
            <p:cNvSpPr/>
            <p:nvPr/>
          </p:nvSpPr>
          <p:spPr>
            <a:xfrm>
              <a:off x="1016210"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861" name="Shape 861"/>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862" name="Shape 862"/>
          <p:cNvSpPr/>
          <p:nvPr/>
        </p:nvSpPr>
        <p:spPr>
          <a:xfrm flipV="1">
            <a:off x="3304261" y="2808374"/>
            <a:ext cx="245474" cy="1109881"/>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4" name="Shape 864"/>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Seek to right track.</a:t>
            </a:r>
          </a:p>
        </p:txBody>
      </p:sp>
      <p:grpSp>
        <p:nvGrpSpPr>
          <p:cNvPr id="897" name="Group 897"/>
          <p:cNvGrpSpPr/>
          <p:nvPr/>
        </p:nvGrpSpPr>
        <p:grpSpPr>
          <a:xfrm rot="20213804">
            <a:off x="3359288" y="1407239"/>
            <a:ext cx="2425425" cy="2425424"/>
            <a:chOff x="0" y="0"/>
            <a:chExt cx="3449491" cy="3449491"/>
          </a:xfrm>
        </p:grpSpPr>
        <p:sp>
          <p:nvSpPr>
            <p:cNvPr id="865" name="Shape 865"/>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66" name="Shape 866"/>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67" name="Shape 867"/>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68" name="Shape 868"/>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69" name="Shape 869"/>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70" name="Shape 870"/>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71" name="Shape 871"/>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872" name="Shape 872"/>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873" name="Shape 873"/>
            <p:cNvSpPr/>
            <p:nvPr/>
          </p:nvSpPr>
          <p:spPr>
            <a:xfrm>
              <a:off x="20892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874" name="Shape 874"/>
            <p:cNvSpPr/>
            <p:nvPr/>
          </p:nvSpPr>
          <p:spPr>
            <a:xfrm>
              <a:off x="2089205"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875" name="Shape 875"/>
            <p:cNvSpPr/>
            <p:nvPr/>
          </p:nvSpPr>
          <p:spPr>
            <a:xfrm>
              <a:off x="1708206"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876" name="Shape 876"/>
            <p:cNvSpPr/>
            <p:nvPr/>
          </p:nvSpPr>
          <p:spPr>
            <a:xfrm>
              <a:off x="1708205"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877" name="Shape 877"/>
            <p:cNvSpPr/>
            <p:nvPr/>
          </p:nvSpPr>
          <p:spPr>
            <a:xfrm>
              <a:off x="10224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878" name="Shape 878"/>
            <p:cNvSpPr/>
            <p:nvPr/>
          </p:nvSpPr>
          <p:spPr>
            <a:xfrm>
              <a:off x="1022405"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879" name="Shape 879"/>
            <p:cNvSpPr/>
            <p:nvPr/>
          </p:nvSpPr>
          <p:spPr>
            <a:xfrm>
              <a:off x="13399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880" name="Shape 880"/>
            <p:cNvSpPr/>
            <p:nvPr/>
          </p:nvSpPr>
          <p:spPr>
            <a:xfrm>
              <a:off x="1339905"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881" name="Shape 881"/>
            <p:cNvSpPr/>
            <p:nvPr/>
          </p:nvSpPr>
          <p:spPr>
            <a:xfrm>
              <a:off x="1911404"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882" name="Shape 882"/>
            <p:cNvSpPr/>
            <p:nvPr/>
          </p:nvSpPr>
          <p:spPr>
            <a:xfrm>
              <a:off x="2495605" y="996745"/>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883" name="Shape 883"/>
            <p:cNvSpPr/>
            <p:nvPr/>
          </p:nvSpPr>
          <p:spPr>
            <a:xfrm>
              <a:off x="2408973" y="178947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884" name="Shape 884"/>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885" name="Shape 885"/>
            <p:cNvSpPr/>
            <p:nvPr/>
          </p:nvSpPr>
          <p:spPr>
            <a:xfrm>
              <a:off x="1048115"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886" name="Shape 886"/>
            <p:cNvSpPr/>
            <p:nvPr/>
          </p:nvSpPr>
          <p:spPr>
            <a:xfrm>
              <a:off x="400414"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887" name="Shape 887"/>
            <p:cNvSpPr/>
            <p:nvPr/>
          </p:nvSpPr>
          <p:spPr>
            <a:xfrm>
              <a:off x="427773"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888" name="Shape 888"/>
            <p:cNvSpPr/>
            <p:nvPr/>
          </p:nvSpPr>
          <p:spPr>
            <a:xfrm>
              <a:off x="1081823"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889" name="Shape 889"/>
            <p:cNvSpPr/>
            <p:nvPr/>
          </p:nvSpPr>
          <p:spPr>
            <a:xfrm>
              <a:off x="1973651" y="41544"/>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890" name="Shape 890"/>
            <p:cNvSpPr/>
            <p:nvPr/>
          </p:nvSpPr>
          <p:spPr>
            <a:xfrm>
              <a:off x="2901516"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891" name="Shape 891"/>
            <p:cNvSpPr/>
            <p:nvPr/>
          </p:nvSpPr>
          <p:spPr>
            <a:xfrm>
              <a:off x="28618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892" name="Shape 892"/>
            <p:cNvSpPr/>
            <p:nvPr/>
          </p:nvSpPr>
          <p:spPr>
            <a:xfrm>
              <a:off x="2032211"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893" name="Shape 893"/>
            <p:cNvSpPr/>
            <p:nvPr/>
          </p:nvSpPr>
          <p:spPr>
            <a:xfrm>
              <a:off x="957651" y="41544"/>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894" name="Shape 894"/>
            <p:cNvSpPr/>
            <p:nvPr/>
          </p:nvSpPr>
          <p:spPr>
            <a:xfrm>
              <a:off x="82115"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895" name="Shape 895"/>
            <p:cNvSpPr/>
            <p:nvPr/>
          </p:nvSpPr>
          <p:spPr>
            <a:xfrm>
              <a:off x="105988"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896" name="Shape 896"/>
            <p:cNvSpPr/>
            <p:nvPr/>
          </p:nvSpPr>
          <p:spPr>
            <a:xfrm>
              <a:off x="1016211"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898" name="Shape 898"/>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899" name="Shape 899"/>
          <p:cNvSpPr/>
          <p:nvPr/>
        </p:nvSpPr>
        <p:spPr>
          <a:xfrm flipV="1">
            <a:off x="3304262" y="2883548"/>
            <a:ext cx="351823" cy="1034707"/>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p:cNvSpPr>
            <a:spLocks noGrp="1"/>
          </p:cNvSpPr>
          <p:nvPr>
            <p:ph type="title"/>
          </p:nvPr>
        </p:nvSpPr>
        <p:spPr/>
        <p:txBody>
          <a:bodyPr/>
          <a:lstStyle/>
          <a:p>
            <a:r>
              <a:rPr lang="en-US" dirty="0"/>
              <a:t>Hardware support for I/O</a:t>
            </a:r>
          </a:p>
        </p:txBody>
      </p:sp>
      <p:pic>
        <p:nvPicPr>
          <p:cNvPr id="4" name="Picture 3">
            <a:extLst>
              <a:ext uri="{FF2B5EF4-FFF2-40B4-BE49-F238E27FC236}">
                <a16:creationId xmlns:a16="http://schemas.microsoft.com/office/drawing/2014/main" id="{E8228179-521F-CE49-BF6E-B7E2D2315E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03648" y="1274240"/>
            <a:ext cx="5917022" cy="5107088"/>
          </a:xfrm>
          <a:prstGeom prst="rect">
            <a:avLst/>
          </a:prstGeom>
        </p:spPr>
      </p:pic>
      <p:sp>
        <p:nvSpPr>
          <p:cNvPr id="5" name="TextBox 4">
            <a:extLst>
              <a:ext uri="{FF2B5EF4-FFF2-40B4-BE49-F238E27FC236}">
                <a16:creationId xmlns:a16="http://schemas.microsoft.com/office/drawing/2014/main" id="{7C57958E-BAB9-114A-BB89-6AA1B3A2CE10}"/>
              </a:ext>
            </a:extLst>
          </p:cNvPr>
          <p:cNvSpPr txBox="1"/>
          <p:nvPr/>
        </p:nvSpPr>
        <p:spPr>
          <a:xfrm>
            <a:off x="5004048" y="2852936"/>
            <a:ext cx="3026149" cy="461665"/>
          </a:xfrm>
          <a:prstGeom prst="rect">
            <a:avLst/>
          </a:prstGeom>
          <a:noFill/>
        </p:spPr>
        <p:txBody>
          <a:bodyPr wrap="none" rtlCol="0">
            <a:spAutoFit/>
          </a:bodyPr>
          <a:lstStyle/>
          <a:p>
            <a:r>
              <a:rPr lang="en-CN" dirty="0">
                <a:solidFill>
                  <a:srgbClr val="0070C0"/>
                </a:solidFill>
                <a:latin typeface="Calibri" pitchFamily="34" charset="0"/>
              </a:rPr>
              <a:t>Direct </a:t>
            </a:r>
            <a:r>
              <a:rPr lang="en-US" altLang="zh-CN" dirty="0">
                <a:solidFill>
                  <a:srgbClr val="0070C0"/>
                </a:solidFill>
                <a:latin typeface="Calibri" pitchFamily="34" charset="0"/>
              </a:rPr>
              <a:t>Media</a:t>
            </a:r>
            <a:r>
              <a:rPr lang="en-CN" dirty="0">
                <a:solidFill>
                  <a:srgbClr val="0070C0"/>
                </a:solidFill>
                <a:latin typeface="Calibri" pitchFamily="34" charset="0"/>
              </a:rPr>
              <a:t> </a:t>
            </a:r>
            <a:r>
              <a:rPr lang="en-US" altLang="zh-CN" dirty="0">
                <a:solidFill>
                  <a:srgbClr val="0070C0"/>
                </a:solidFill>
                <a:latin typeface="Calibri" pitchFamily="34" charset="0"/>
              </a:rPr>
              <a:t>I</a:t>
            </a:r>
            <a:r>
              <a:rPr lang="en-CN" dirty="0">
                <a:solidFill>
                  <a:srgbClr val="0070C0"/>
                </a:solidFill>
                <a:latin typeface="Calibri" pitchFamily="34" charset="0"/>
              </a:rPr>
              <a:t>nterface</a:t>
            </a:r>
          </a:p>
        </p:txBody>
      </p:sp>
      <p:sp>
        <p:nvSpPr>
          <p:cNvPr id="42" name="Shape 135">
            <a:extLst>
              <a:ext uri="{FF2B5EF4-FFF2-40B4-BE49-F238E27FC236}">
                <a16:creationId xmlns:a16="http://schemas.microsoft.com/office/drawing/2014/main" id="{55E4E2B8-55EB-C84A-A5A5-53E0E9ECF0BE}"/>
              </a:ext>
            </a:extLst>
          </p:cNvPr>
          <p:cNvSpPr/>
          <p:nvPr/>
        </p:nvSpPr>
        <p:spPr>
          <a:xfrm>
            <a:off x="179512" y="6237312"/>
            <a:ext cx="378058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i="1"/>
            </a:lvl1pPr>
          </a:lstStyle>
          <a:p>
            <a:pPr lvl="0">
              <a:defRPr sz="1800" i="0">
                <a:solidFill>
                  <a:srgbClr val="000000"/>
                </a:solidFill>
              </a:defRPr>
            </a:pPr>
            <a:r>
              <a:rPr sz="2531" b="0" i="0" dirty="0">
                <a:solidFill>
                  <a:srgbClr val="000000"/>
                </a:solidFill>
                <a:latin typeface="Calibri" panose="020F0502020204030204" pitchFamily="34" charset="0"/>
              </a:rPr>
              <a:t>Why use hierarchical buses?</a:t>
            </a:r>
          </a:p>
        </p:txBody>
      </p:sp>
      <p:sp>
        <p:nvSpPr>
          <p:cNvPr id="2" name="TextBox 1">
            <a:extLst>
              <a:ext uri="{FF2B5EF4-FFF2-40B4-BE49-F238E27FC236}">
                <a16:creationId xmlns:a16="http://schemas.microsoft.com/office/drawing/2014/main" id="{43F4FB28-4767-7BC2-66FD-6792D2DA6151}"/>
              </a:ext>
            </a:extLst>
          </p:cNvPr>
          <p:cNvSpPr txBox="1"/>
          <p:nvPr/>
        </p:nvSpPr>
        <p:spPr>
          <a:xfrm>
            <a:off x="5652120" y="5517232"/>
            <a:ext cx="2431435" cy="461665"/>
          </a:xfrm>
          <a:prstGeom prst="rect">
            <a:avLst/>
          </a:prstGeom>
          <a:noFill/>
        </p:spPr>
        <p:txBody>
          <a:bodyPr wrap="none" rtlCol="0">
            <a:spAutoFit/>
          </a:bodyPr>
          <a:lstStyle/>
          <a:p>
            <a:r>
              <a:rPr lang="en-CN" dirty="0">
                <a:solidFill>
                  <a:srgbClr val="0070C0"/>
                </a:solidFill>
                <a:latin typeface="Calibri" pitchFamily="34" charset="0"/>
              </a:rPr>
              <a:t>Intel Z270 chipset</a:t>
            </a:r>
          </a:p>
        </p:txBody>
      </p:sp>
      <p:cxnSp>
        <p:nvCxnSpPr>
          <p:cNvPr id="6" name="直线箭头连接符 5">
            <a:extLst>
              <a:ext uri="{FF2B5EF4-FFF2-40B4-BE49-F238E27FC236}">
                <a16:creationId xmlns:a16="http://schemas.microsoft.com/office/drawing/2014/main" id="{DC4145A1-A85B-F9A5-E1E7-CCEC5A31178D}"/>
              </a:ext>
            </a:extLst>
          </p:cNvPr>
          <p:cNvCxnSpPr>
            <a:cxnSpLocks/>
          </p:cNvCxnSpPr>
          <p:nvPr/>
        </p:nvCxnSpPr>
        <p:spPr bwMode="auto">
          <a:xfrm flipH="1" flipV="1">
            <a:off x="4716016" y="4293096"/>
            <a:ext cx="1008112" cy="1224136"/>
          </a:xfrm>
          <a:prstGeom prst="straightConnector1">
            <a:avLst/>
          </a:prstGeom>
          <a:noFill/>
          <a:ln w="9525" cap="flat" cmpd="sng" algn="ctr">
            <a:solidFill>
              <a:srgbClr val="0070C0"/>
            </a:solidFill>
            <a:prstDash val="dash"/>
            <a:round/>
            <a:headEnd type="none" w="med" len="med"/>
            <a:tailEnd type="triangle"/>
          </a:ln>
          <a:effectLst/>
        </p:spPr>
      </p:cxnSp>
      <p:sp>
        <p:nvSpPr>
          <p:cNvPr id="8" name="TextBox 1">
            <a:extLst>
              <a:ext uri="{FF2B5EF4-FFF2-40B4-BE49-F238E27FC236}">
                <a16:creationId xmlns:a16="http://schemas.microsoft.com/office/drawing/2014/main" id="{3918CC19-6EC6-798E-8462-24F446145A3F}"/>
              </a:ext>
            </a:extLst>
          </p:cNvPr>
          <p:cNvSpPr txBox="1"/>
          <p:nvPr/>
        </p:nvSpPr>
        <p:spPr>
          <a:xfrm>
            <a:off x="3923928" y="2298358"/>
            <a:ext cx="1005403" cy="338554"/>
          </a:xfrm>
          <a:prstGeom prst="rect">
            <a:avLst/>
          </a:prstGeom>
          <a:noFill/>
        </p:spPr>
        <p:txBody>
          <a:bodyPr wrap="none" rtlCol="0">
            <a:spAutoFit/>
          </a:bodyPr>
          <a:lstStyle/>
          <a:p>
            <a:r>
              <a:rPr lang="zh-CN" altLang="en-US" sz="1600" b="0" dirty="0">
                <a:solidFill>
                  <a:srgbClr val="0070C0"/>
                </a:solidFill>
                <a:latin typeface="+mn-lt"/>
              </a:rPr>
              <a:t>北桥芯片</a:t>
            </a:r>
            <a:endParaRPr lang="en-CN" sz="1600" b="0" dirty="0">
              <a:solidFill>
                <a:srgbClr val="0070C0"/>
              </a:solidFill>
              <a:latin typeface="+mn-lt"/>
            </a:endParaRPr>
          </a:p>
        </p:txBody>
      </p:sp>
      <p:sp>
        <p:nvSpPr>
          <p:cNvPr id="9" name="TextBox 1">
            <a:extLst>
              <a:ext uri="{FF2B5EF4-FFF2-40B4-BE49-F238E27FC236}">
                <a16:creationId xmlns:a16="http://schemas.microsoft.com/office/drawing/2014/main" id="{50F1D327-ED2F-F6CA-3DA7-37AC181AE9E7}"/>
              </a:ext>
            </a:extLst>
          </p:cNvPr>
          <p:cNvSpPr txBox="1"/>
          <p:nvPr/>
        </p:nvSpPr>
        <p:spPr>
          <a:xfrm>
            <a:off x="3923927" y="3552914"/>
            <a:ext cx="1005403" cy="338554"/>
          </a:xfrm>
          <a:prstGeom prst="rect">
            <a:avLst/>
          </a:prstGeom>
          <a:noFill/>
        </p:spPr>
        <p:txBody>
          <a:bodyPr wrap="none" rtlCol="0">
            <a:spAutoFit/>
          </a:bodyPr>
          <a:lstStyle/>
          <a:p>
            <a:r>
              <a:rPr lang="zh-CN" altLang="en-US" sz="1600" b="0" dirty="0">
                <a:solidFill>
                  <a:srgbClr val="0070C0"/>
                </a:solidFill>
                <a:latin typeface="+mn-lt"/>
              </a:rPr>
              <a:t>南桥芯片</a:t>
            </a:r>
            <a:endParaRPr lang="en-CN" sz="1600" b="0" dirty="0">
              <a:solidFill>
                <a:srgbClr val="0070C0"/>
              </a:solidFill>
              <a:latin typeface="+mn-lt"/>
            </a:endParaRPr>
          </a:p>
        </p:txBody>
      </p:sp>
    </p:spTree>
    <p:extLst>
      <p:ext uri="{BB962C8B-B14F-4D97-AF65-F5344CB8AC3E}">
        <p14:creationId xmlns:p14="http://schemas.microsoft.com/office/powerpoint/2010/main" val="1133296489"/>
      </p:ext>
    </p:extLst>
  </p:cSld>
  <p:clrMapOvr>
    <a:masterClrMapping/>
  </p:clrMapOvr>
  <p:transition/>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 name="Shape 90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Seek to right track.</a:t>
            </a:r>
          </a:p>
        </p:txBody>
      </p:sp>
      <p:grpSp>
        <p:nvGrpSpPr>
          <p:cNvPr id="934" name="Group 934"/>
          <p:cNvGrpSpPr/>
          <p:nvPr/>
        </p:nvGrpSpPr>
        <p:grpSpPr>
          <a:xfrm rot="19415429">
            <a:off x="3359288" y="1407239"/>
            <a:ext cx="2425425" cy="2425424"/>
            <a:chOff x="0" y="0"/>
            <a:chExt cx="3449491" cy="3449491"/>
          </a:xfrm>
        </p:grpSpPr>
        <p:sp>
          <p:nvSpPr>
            <p:cNvPr id="902" name="Shape 902"/>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03" name="Shape 903"/>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04" name="Shape 904"/>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05" name="Shape 905"/>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06" name="Shape 906"/>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07" name="Shape 907"/>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08" name="Shape 908"/>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09" name="Shape 909"/>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10" name="Shape 910"/>
            <p:cNvSpPr/>
            <p:nvPr/>
          </p:nvSpPr>
          <p:spPr>
            <a:xfrm>
              <a:off x="20892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911" name="Shape 911"/>
            <p:cNvSpPr/>
            <p:nvPr/>
          </p:nvSpPr>
          <p:spPr>
            <a:xfrm>
              <a:off x="2089205"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912" name="Shape 912"/>
            <p:cNvSpPr/>
            <p:nvPr/>
          </p:nvSpPr>
          <p:spPr>
            <a:xfrm>
              <a:off x="17082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913" name="Shape 913"/>
            <p:cNvSpPr/>
            <p:nvPr/>
          </p:nvSpPr>
          <p:spPr>
            <a:xfrm>
              <a:off x="1708205"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914" name="Shape 914"/>
            <p:cNvSpPr/>
            <p:nvPr/>
          </p:nvSpPr>
          <p:spPr>
            <a:xfrm>
              <a:off x="1022405"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915" name="Shape 915"/>
            <p:cNvSpPr/>
            <p:nvPr/>
          </p:nvSpPr>
          <p:spPr>
            <a:xfrm>
              <a:off x="1022407" y="16262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916" name="Shape 916"/>
            <p:cNvSpPr/>
            <p:nvPr/>
          </p:nvSpPr>
          <p:spPr>
            <a:xfrm>
              <a:off x="1339904"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917" name="Shape 917"/>
            <p:cNvSpPr/>
            <p:nvPr/>
          </p:nvSpPr>
          <p:spPr>
            <a:xfrm>
              <a:off x="1339905"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dirty="0">
                  <a:solidFill>
                    <a:schemeClr val="bg1"/>
                  </a:solidFill>
                </a:rPr>
                <a:t>7</a:t>
              </a:r>
            </a:p>
          </p:txBody>
        </p:sp>
        <p:sp>
          <p:nvSpPr>
            <p:cNvPr id="918" name="Shape 918"/>
            <p:cNvSpPr/>
            <p:nvPr/>
          </p:nvSpPr>
          <p:spPr>
            <a:xfrm>
              <a:off x="1911405" y="432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919" name="Shape 919"/>
            <p:cNvSpPr/>
            <p:nvPr/>
          </p:nvSpPr>
          <p:spPr>
            <a:xfrm>
              <a:off x="2495605" y="996746"/>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920" name="Shape 920"/>
            <p:cNvSpPr/>
            <p:nvPr/>
          </p:nvSpPr>
          <p:spPr>
            <a:xfrm>
              <a:off x="2408973"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921" name="Shape 921"/>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922" name="Shape 922"/>
            <p:cNvSpPr/>
            <p:nvPr/>
          </p:nvSpPr>
          <p:spPr>
            <a:xfrm>
              <a:off x="1048114" y="43242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923" name="Shape 923"/>
            <p:cNvSpPr/>
            <p:nvPr/>
          </p:nvSpPr>
          <p:spPr>
            <a:xfrm>
              <a:off x="400415"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924" name="Shape 924"/>
            <p:cNvSpPr/>
            <p:nvPr/>
          </p:nvSpPr>
          <p:spPr>
            <a:xfrm>
              <a:off x="427774"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925" name="Shape 925"/>
            <p:cNvSpPr/>
            <p:nvPr/>
          </p:nvSpPr>
          <p:spPr>
            <a:xfrm>
              <a:off x="1081823" y="238926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926" name="Shape 926"/>
            <p:cNvSpPr/>
            <p:nvPr/>
          </p:nvSpPr>
          <p:spPr>
            <a:xfrm>
              <a:off x="1973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927" name="Shape 927"/>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928" name="Shape 928"/>
            <p:cNvSpPr/>
            <p:nvPr/>
          </p:nvSpPr>
          <p:spPr>
            <a:xfrm>
              <a:off x="28618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929" name="Shape 929"/>
            <p:cNvSpPr/>
            <p:nvPr/>
          </p:nvSpPr>
          <p:spPr>
            <a:xfrm>
              <a:off x="2032210"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930" name="Shape 930"/>
            <p:cNvSpPr/>
            <p:nvPr/>
          </p:nvSpPr>
          <p:spPr>
            <a:xfrm>
              <a:off x="957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931" name="Shape 931"/>
            <p:cNvSpPr/>
            <p:nvPr/>
          </p:nvSpPr>
          <p:spPr>
            <a:xfrm>
              <a:off x="82115"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932" name="Shape 932"/>
            <p:cNvSpPr/>
            <p:nvPr/>
          </p:nvSpPr>
          <p:spPr>
            <a:xfrm>
              <a:off x="105988"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933" name="Shape 933"/>
            <p:cNvSpPr/>
            <p:nvPr/>
          </p:nvSpPr>
          <p:spPr>
            <a:xfrm>
              <a:off x="1016210"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935" name="Shape 935"/>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936" name="Shape 936"/>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8" name="Shape 93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971" name="Group 971"/>
          <p:cNvGrpSpPr/>
          <p:nvPr/>
        </p:nvGrpSpPr>
        <p:grpSpPr>
          <a:xfrm rot="18193314">
            <a:off x="3359288" y="1407238"/>
            <a:ext cx="2425425" cy="2425424"/>
            <a:chOff x="0" y="0"/>
            <a:chExt cx="3449491" cy="3449491"/>
          </a:xfrm>
        </p:grpSpPr>
        <p:sp>
          <p:nvSpPr>
            <p:cNvPr id="939" name="Shape 939"/>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40" name="Shape 940"/>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41" name="Shape 941"/>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42" name="Shape 942"/>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43" name="Shape 943"/>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44" name="Shape 944"/>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45" name="Shape 945"/>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46" name="Shape 946"/>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47" name="Shape 947"/>
            <p:cNvSpPr/>
            <p:nvPr/>
          </p:nvSpPr>
          <p:spPr>
            <a:xfrm>
              <a:off x="2089205" y="1194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948" name="Shape 948"/>
            <p:cNvSpPr/>
            <p:nvPr/>
          </p:nvSpPr>
          <p:spPr>
            <a:xfrm>
              <a:off x="2089204" y="16262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949" name="Shape 949"/>
            <p:cNvSpPr/>
            <p:nvPr/>
          </p:nvSpPr>
          <p:spPr>
            <a:xfrm>
              <a:off x="17082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950" name="Shape 950"/>
            <p:cNvSpPr/>
            <p:nvPr/>
          </p:nvSpPr>
          <p:spPr>
            <a:xfrm>
              <a:off x="1708205" y="940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951" name="Shape 951"/>
            <p:cNvSpPr/>
            <p:nvPr/>
          </p:nvSpPr>
          <p:spPr>
            <a:xfrm>
              <a:off x="10224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952" name="Shape 952"/>
            <p:cNvSpPr/>
            <p:nvPr/>
          </p:nvSpPr>
          <p:spPr>
            <a:xfrm>
              <a:off x="10224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953" name="Shape 953"/>
            <p:cNvSpPr/>
            <p:nvPr/>
          </p:nvSpPr>
          <p:spPr>
            <a:xfrm>
              <a:off x="1339907" y="189580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954" name="Shape 954"/>
            <p:cNvSpPr/>
            <p:nvPr/>
          </p:nvSpPr>
          <p:spPr>
            <a:xfrm>
              <a:off x="1339906"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955" name="Shape 955"/>
            <p:cNvSpPr/>
            <p:nvPr/>
          </p:nvSpPr>
          <p:spPr>
            <a:xfrm>
              <a:off x="1911405"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956" name="Shape 956"/>
            <p:cNvSpPr/>
            <p:nvPr/>
          </p:nvSpPr>
          <p:spPr>
            <a:xfrm>
              <a:off x="2495604" y="996746"/>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957" name="Shape 957"/>
            <p:cNvSpPr/>
            <p:nvPr/>
          </p:nvSpPr>
          <p:spPr>
            <a:xfrm>
              <a:off x="2408973"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958" name="Shape 958"/>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959" name="Shape 959"/>
            <p:cNvSpPr/>
            <p:nvPr/>
          </p:nvSpPr>
          <p:spPr>
            <a:xfrm>
              <a:off x="1048114"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960" name="Shape 960"/>
            <p:cNvSpPr/>
            <p:nvPr/>
          </p:nvSpPr>
          <p:spPr>
            <a:xfrm>
              <a:off x="400415"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961" name="Shape 961"/>
            <p:cNvSpPr/>
            <p:nvPr/>
          </p:nvSpPr>
          <p:spPr>
            <a:xfrm>
              <a:off x="427772"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962" name="Shape 962"/>
            <p:cNvSpPr/>
            <p:nvPr/>
          </p:nvSpPr>
          <p:spPr>
            <a:xfrm>
              <a:off x="1081824"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963" name="Shape 963"/>
            <p:cNvSpPr/>
            <p:nvPr/>
          </p:nvSpPr>
          <p:spPr>
            <a:xfrm>
              <a:off x="1973652" y="41544"/>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964" name="Shape 964"/>
            <p:cNvSpPr/>
            <p:nvPr/>
          </p:nvSpPr>
          <p:spPr>
            <a:xfrm>
              <a:off x="2901516"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965" name="Shape 965"/>
            <p:cNvSpPr/>
            <p:nvPr/>
          </p:nvSpPr>
          <p:spPr>
            <a:xfrm>
              <a:off x="2861889"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966" name="Shape 966"/>
            <p:cNvSpPr/>
            <p:nvPr/>
          </p:nvSpPr>
          <p:spPr>
            <a:xfrm>
              <a:off x="2032211"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967" name="Shape 967"/>
            <p:cNvSpPr/>
            <p:nvPr/>
          </p:nvSpPr>
          <p:spPr>
            <a:xfrm>
              <a:off x="957652"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968" name="Shape 968"/>
            <p:cNvSpPr/>
            <p:nvPr/>
          </p:nvSpPr>
          <p:spPr>
            <a:xfrm>
              <a:off x="82115"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969" name="Shape 969"/>
            <p:cNvSpPr/>
            <p:nvPr/>
          </p:nvSpPr>
          <p:spPr>
            <a:xfrm>
              <a:off x="1059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970" name="Shape 970"/>
            <p:cNvSpPr/>
            <p:nvPr/>
          </p:nvSpPr>
          <p:spPr>
            <a:xfrm>
              <a:off x="1016210"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972" name="Shape 972"/>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973" name="Shape 973"/>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5" name="Shape 975"/>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1008" name="Group 1008"/>
          <p:cNvGrpSpPr/>
          <p:nvPr/>
        </p:nvGrpSpPr>
        <p:grpSpPr>
          <a:xfrm rot="16244006">
            <a:off x="3359288" y="1407238"/>
            <a:ext cx="2425425" cy="2425424"/>
            <a:chOff x="0" y="0"/>
            <a:chExt cx="3449491" cy="3449491"/>
          </a:xfrm>
        </p:grpSpPr>
        <p:sp>
          <p:nvSpPr>
            <p:cNvPr id="976" name="Shape 976"/>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77" name="Shape 977"/>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78" name="Shape 978"/>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79" name="Shape 979"/>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80" name="Shape 980"/>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81" name="Shape 981"/>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82" name="Shape 982"/>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983" name="Shape 983"/>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984" name="Shape 984"/>
            <p:cNvSpPr/>
            <p:nvPr/>
          </p:nvSpPr>
          <p:spPr>
            <a:xfrm>
              <a:off x="2089204"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985" name="Shape 985"/>
            <p:cNvSpPr/>
            <p:nvPr/>
          </p:nvSpPr>
          <p:spPr>
            <a:xfrm>
              <a:off x="2089205"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986" name="Shape 986"/>
            <p:cNvSpPr/>
            <p:nvPr/>
          </p:nvSpPr>
          <p:spPr>
            <a:xfrm>
              <a:off x="17082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987" name="Shape 987"/>
            <p:cNvSpPr/>
            <p:nvPr/>
          </p:nvSpPr>
          <p:spPr>
            <a:xfrm>
              <a:off x="1708205"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988" name="Shape 988"/>
            <p:cNvSpPr/>
            <p:nvPr/>
          </p:nvSpPr>
          <p:spPr>
            <a:xfrm>
              <a:off x="1022405" y="1194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989" name="Shape 989"/>
            <p:cNvSpPr/>
            <p:nvPr/>
          </p:nvSpPr>
          <p:spPr>
            <a:xfrm>
              <a:off x="10224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990" name="Shape 990"/>
            <p:cNvSpPr/>
            <p:nvPr/>
          </p:nvSpPr>
          <p:spPr>
            <a:xfrm>
              <a:off x="1339905" y="189580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991" name="Shape 991"/>
            <p:cNvSpPr/>
            <p:nvPr/>
          </p:nvSpPr>
          <p:spPr>
            <a:xfrm>
              <a:off x="1339905" y="940426"/>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992" name="Shape 992"/>
            <p:cNvSpPr/>
            <p:nvPr/>
          </p:nvSpPr>
          <p:spPr>
            <a:xfrm>
              <a:off x="1911406" y="432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993" name="Shape 993"/>
            <p:cNvSpPr/>
            <p:nvPr/>
          </p:nvSpPr>
          <p:spPr>
            <a:xfrm>
              <a:off x="2495606" y="996744"/>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dirty="0">
                  <a:solidFill>
                    <a:schemeClr val="bg1"/>
                  </a:solidFill>
                </a:rPr>
                <a:t>9</a:t>
              </a:r>
            </a:p>
          </p:txBody>
        </p:sp>
        <p:sp>
          <p:nvSpPr>
            <p:cNvPr id="994" name="Shape 994"/>
            <p:cNvSpPr/>
            <p:nvPr/>
          </p:nvSpPr>
          <p:spPr>
            <a:xfrm>
              <a:off x="2408974"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995" name="Shape 995"/>
            <p:cNvSpPr/>
            <p:nvPr/>
          </p:nvSpPr>
          <p:spPr>
            <a:xfrm>
              <a:off x="1844345"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996" name="Shape 996"/>
            <p:cNvSpPr/>
            <p:nvPr/>
          </p:nvSpPr>
          <p:spPr>
            <a:xfrm>
              <a:off x="1048115" y="432429"/>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997" name="Shape 997"/>
            <p:cNvSpPr/>
            <p:nvPr/>
          </p:nvSpPr>
          <p:spPr>
            <a:xfrm>
              <a:off x="400415"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998" name="Shape 998"/>
            <p:cNvSpPr/>
            <p:nvPr/>
          </p:nvSpPr>
          <p:spPr>
            <a:xfrm>
              <a:off x="427774" y="1789481"/>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999" name="Shape 999"/>
            <p:cNvSpPr/>
            <p:nvPr/>
          </p:nvSpPr>
          <p:spPr>
            <a:xfrm>
              <a:off x="1081822" y="238926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000" name="Shape 1000"/>
            <p:cNvSpPr/>
            <p:nvPr/>
          </p:nvSpPr>
          <p:spPr>
            <a:xfrm>
              <a:off x="1973653"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001" name="Shape 1001"/>
            <p:cNvSpPr/>
            <p:nvPr/>
          </p:nvSpPr>
          <p:spPr>
            <a:xfrm>
              <a:off x="2901516"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002" name="Shape 1002"/>
            <p:cNvSpPr/>
            <p:nvPr/>
          </p:nvSpPr>
          <p:spPr>
            <a:xfrm>
              <a:off x="2861890"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003" name="Shape 1003"/>
            <p:cNvSpPr/>
            <p:nvPr/>
          </p:nvSpPr>
          <p:spPr>
            <a:xfrm>
              <a:off x="2032211"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004" name="Shape 1004"/>
            <p:cNvSpPr/>
            <p:nvPr/>
          </p:nvSpPr>
          <p:spPr>
            <a:xfrm>
              <a:off x="957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005" name="Shape 1005"/>
            <p:cNvSpPr/>
            <p:nvPr/>
          </p:nvSpPr>
          <p:spPr>
            <a:xfrm>
              <a:off x="82115"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006" name="Shape 1006"/>
            <p:cNvSpPr/>
            <p:nvPr/>
          </p:nvSpPr>
          <p:spPr>
            <a:xfrm>
              <a:off x="1059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007" name="Shape 1007"/>
            <p:cNvSpPr/>
            <p:nvPr/>
          </p:nvSpPr>
          <p:spPr>
            <a:xfrm>
              <a:off x="1016211"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009" name="Shape 1009"/>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010" name="Shape 1010"/>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2" name="Shape 1012"/>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1045" name="Group 1045"/>
          <p:cNvGrpSpPr/>
          <p:nvPr/>
        </p:nvGrpSpPr>
        <p:grpSpPr>
          <a:xfrm rot="13090288">
            <a:off x="3359288" y="1407238"/>
            <a:ext cx="2425425" cy="2425424"/>
            <a:chOff x="0" y="0"/>
            <a:chExt cx="3449491" cy="3449491"/>
          </a:xfrm>
        </p:grpSpPr>
        <p:sp>
          <p:nvSpPr>
            <p:cNvPr id="1013" name="Shape 1013"/>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14" name="Shape 1014"/>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15" name="Shape 1015"/>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16" name="Shape 1016"/>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17" name="Shape 1017"/>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18" name="Shape 1018"/>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19" name="Shape 1019"/>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20" name="Shape 1020"/>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21" name="Shape 1021"/>
            <p:cNvSpPr/>
            <p:nvPr/>
          </p:nvSpPr>
          <p:spPr>
            <a:xfrm>
              <a:off x="2089206" y="1194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022" name="Shape 1022"/>
            <p:cNvSpPr/>
            <p:nvPr/>
          </p:nvSpPr>
          <p:spPr>
            <a:xfrm>
              <a:off x="2089206" y="16262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023" name="Shape 1023"/>
            <p:cNvSpPr/>
            <p:nvPr/>
          </p:nvSpPr>
          <p:spPr>
            <a:xfrm>
              <a:off x="1708205" y="189580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024" name="Shape 1024"/>
            <p:cNvSpPr/>
            <p:nvPr/>
          </p:nvSpPr>
          <p:spPr>
            <a:xfrm>
              <a:off x="1708206"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025" name="Shape 1025"/>
            <p:cNvSpPr/>
            <p:nvPr/>
          </p:nvSpPr>
          <p:spPr>
            <a:xfrm>
              <a:off x="10224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026" name="Shape 1026"/>
            <p:cNvSpPr/>
            <p:nvPr/>
          </p:nvSpPr>
          <p:spPr>
            <a:xfrm>
              <a:off x="10224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027" name="Shape 1027"/>
            <p:cNvSpPr/>
            <p:nvPr/>
          </p:nvSpPr>
          <p:spPr>
            <a:xfrm>
              <a:off x="1339907"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028" name="Shape 1028"/>
            <p:cNvSpPr/>
            <p:nvPr/>
          </p:nvSpPr>
          <p:spPr>
            <a:xfrm>
              <a:off x="1339907"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029" name="Shape 1029"/>
            <p:cNvSpPr/>
            <p:nvPr/>
          </p:nvSpPr>
          <p:spPr>
            <a:xfrm>
              <a:off x="1911407"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030" name="Shape 1030"/>
            <p:cNvSpPr/>
            <p:nvPr/>
          </p:nvSpPr>
          <p:spPr>
            <a:xfrm>
              <a:off x="2495606" y="996745"/>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031" name="Shape 1031"/>
            <p:cNvSpPr/>
            <p:nvPr/>
          </p:nvSpPr>
          <p:spPr>
            <a:xfrm>
              <a:off x="2408973"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032" name="Shape 1032"/>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033" name="Shape 1033"/>
            <p:cNvSpPr/>
            <p:nvPr/>
          </p:nvSpPr>
          <p:spPr>
            <a:xfrm>
              <a:off x="1048114" y="43242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034" name="Shape 1034"/>
            <p:cNvSpPr/>
            <p:nvPr/>
          </p:nvSpPr>
          <p:spPr>
            <a:xfrm>
              <a:off x="400414"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035" name="Shape 1035"/>
            <p:cNvSpPr/>
            <p:nvPr/>
          </p:nvSpPr>
          <p:spPr>
            <a:xfrm>
              <a:off x="427772"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036" name="Shape 1036"/>
            <p:cNvSpPr/>
            <p:nvPr/>
          </p:nvSpPr>
          <p:spPr>
            <a:xfrm>
              <a:off x="1081822"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037" name="Shape 1037"/>
            <p:cNvSpPr/>
            <p:nvPr/>
          </p:nvSpPr>
          <p:spPr>
            <a:xfrm>
              <a:off x="1973653"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038" name="Shape 1038"/>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039" name="Shape 1039"/>
            <p:cNvSpPr/>
            <p:nvPr/>
          </p:nvSpPr>
          <p:spPr>
            <a:xfrm>
              <a:off x="28618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040" name="Shape 1040"/>
            <p:cNvSpPr/>
            <p:nvPr/>
          </p:nvSpPr>
          <p:spPr>
            <a:xfrm>
              <a:off x="2032211" y="2856230"/>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041" name="Shape 1041"/>
            <p:cNvSpPr/>
            <p:nvPr/>
          </p:nvSpPr>
          <p:spPr>
            <a:xfrm>
              <a:off x="957653"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042" name="Shape 1042"/>
            <p:cNvSpPr/>
            <p:nvPr/>
          </p:nvSpPr>
          <p:spPr>
            <a:xfrm>
              <a:off x="82116"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043" name="Shape 1043"/>
            <p:cNvSpPr/>
            <p:nvPr/>
          </p:nvSpPr>
          <p:spPr>
            <a:xfrm>
              <a:off x="1059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044" name="Shape 1044"/>
            <p:cNvSpPr/>
            <p:nvPr/>
          </p:nvSpPr>
          <p:spPr>
            <a:xfrm>
              <a:off x="1016210"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046" name="Shape 1046"/>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047" name="Shape 1047"/>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9" name="Shape 1049"/>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1082" name="Group 1082"/>
          <p:cNvGrpSpPr/>
          <p:nvPr/>
        </p:nvGrpSpPr>
        <p:grpSpPr>
          <a:xfrm rot="10497827">
            <a:off x="3359288" y="1407238"/>
            <a:ext cx="2425425" cy="2425424"/>
            <a:chOff x="0" y="0"/>
            <a:chExt cx="3449491" cy="3449491"/>
          </a:xfrm>
        </p:grpSpPr>
        <p:sp>
          <p:nvSpPr>
            <p:cNvPr id="1050" name="Shape 1050"/>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51" name="Shape 1051"/>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52" name="Shape 1052"/>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53" name="Shape 1053"/>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54" name="Shape 1054"/>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55" name="Shape 1055"/>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56" name="Shape 1056"/>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57" name="Shape 1057"/>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58" name="Shape 1058"/>
            <p:cNvSpPr/>
            <p:nvPr/>
          </p:nvSpPr>
          <p:spPr>
            <a:xfrm>
              <a:off x="2089207"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059" name="Shape 1059"/>
            <p:cNvSpPr/>
            <p:nvPr/>
          </p:nvSpPr>
          <p:spPr>
            <a:xfrm>
              <a:off x="2089207"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060" name="Shape 1060"/>
            <p:cNvSpPr/>
            <p:nvPr/>
          </p:nvSpPr>
          <p:spPr>
            <a:xfrm>
              <a:off x="1708207" y="189580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061" name="Shape 1061"/>
            <p:cNvSpPr/>
            <p:nvPr/>
          </p:nvSpPr>
          <p:spPr>
            <a:xfrm>
              <a:off x="1708206" y="940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062" name="Shape 1062"/>
            <p:cNvSpPr/>
            <p:nvPr/>
          </p:nvSpPr>
          <p:spPr>
            <a:xfrm>
              <a:off x="10224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063" name="Shape 1063"/>
            <p:cNvSpPr/>
            <p:nvPr/>
          </p:nvSpPr>
          <p:spPr>
            <a:xfrm>
              <a:off x="1022407" y="16262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064" name="Shape 1064"/>
            <p:cNvSpPr/>
            <p:nvPr/>
          </p:nvSpPr>
          <p:spPr>
            <a:xfrm>
              <a:off x="1339906" y="189580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065" name="Shape 1065"/>
            <p:cNvSpPr/>
            <p:nvPr/>
          </p:nvSpPr>
          <p:spPr>
            <a:xfrm>
              <a:off x="1339908" y="940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066" name="Shape 1066"/>
            <p:cNvSpPr/>
            <p:nvPr/>
          </p:nvSpPr>
          <p:spPr>
            <a:xfrm>
              <a:off x="1911408" y="432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067" name="Shape 1067"/>
            <p:cNvSpPr/>
            <p:nvPr/>
          </p:nvSpPr>
          <p:spPr>
            <a:xfrm>
              <a:off x="2495606" y="996746"/>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068" name="Shape 1068"/>
            <p:cNvSpPr/>
            <p:nvPr/>
          </p:nvSpPr>
          <p:spPr>
            <a:xfrm>
              <a:off x="2408972"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069" name="Shape 1069"/>
            <p:cNvSpPr/>
            <p:nvPr/>
          </p:nvSpPr>
          <p:spPr>
            <a:xfrm>
              <a:off x="1844346" y="2389260"/>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070" name="Shape 1070"/>
            <p:cNvSpPr/>
            <p:nvPr/>
          </p:nvSpPr>
          <p:spPr>
            <a:xfrm>
              <a:off x="1048115" y="432429"/>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071" name="Shape 1071"/>
            <p:cNvSpPr/>
            <p:nvPr/>
          </p:nvSpPr>
          <p:spPr>
            <a:xfrm>
              <a:off x="400414" y="996745"/>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072" name="Shape 1072"/>
            <p:cNvSpPr/>
            <p:nvPr/>
          </p:nvSpPr>
          <p:spPr>
            <a:xfrm>
              <a:off x="427774"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073" name="Shape 1073"/>
            <p:cNvSpPr/>
            <p:nvPr/>
          </p:nvSpPr>
          <p:spPr>
            <a:xfrm>
              <a:off x="1081823" y="238926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074" name="Shape 1074"/>
            <p:cNvSpPr/>
            <p:nvPr/>
          </p:nvSpPr>
          <p:spPr>
            <a:xfrm>
              <a:off x="1973652"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075" name="Shape 1075"/>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076" name="Shape 1076"/>
            <p:cNvSpPr/>
            <p:nvPr/>
          </p:nvSpPr>
          <p:spPr>
            <a:xfrm>
              <a:off x="28618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077" name="Shape 1077"/>
            <p:cNvSpPr/>
            <p:nvPr/>
          </p:nvSpPr>
          <p:spPr>
            <a:xfrm>
              <a:off x="2032211" y="2856230"/>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078" name="Shape 1078"/>
            <p:cNvSpPr/>
            <p:nvPr/>
          </p:nvSpPr>
          <p:spPr>
            <a:xfrm>
              <a:off x="957652" y="4154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079" name="Shape 1079"/>
            <p:cNvSpPr/>
            <p:nvPr/>
          </p:nvSpPr>
          <p:spPr>
            <a:xfrm>
              <a:off x="821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080" name="Shape 1080"/>
            <p:cNvSpPr/>
            <p:nvPr/>
          </p:nvSpPr>
          <p:spPr>
            <a:xfrm>
              <a:off x="105989" y="2107660"/>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081" name="Shape 1081"/>
            <p:cNvSpPr/>
            <p:nvPr/>
          </p:nvSpPr>
          <p:spPr>
            <a:xfrm>
              <a:off x="1016211"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083" name="Shape 1083"/>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084" name="Shape 1084"/>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6" name="Shape 1086"/>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1119" name="Group 1119"/>
          <p:cNvGrpSpPr/>
          <p:nvPr/>
        </p:nvGrpSpPr>
        <p:grpSpPr>
          <a:xfrm rot="8041568">
            <a:off x="3359288" y="1407239"/>
            <a:ext cx="2425425" cy="2425424"/>
            <a:chOff x="0" y="0"/>
            <a:chExt cx="3449491" cy="3449491"/>
          </a:xfrm>
        </p:grpSpPr>
        <p:sp>
          <p:nvSpPr>
            <p:cNvPr id="1087" name="Shape 1087"/>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88" name="Shape 1088"/>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89" name="Shape 1089"/>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90" name="Shape 1090"/>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91" name="Shape 1091"/>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92" name="Shape 1092"/>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93" name="Shape 1093"/>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094" name="Shape 1094"/>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095" name="Shape 1095"/>
            <p:cNvSpPr/>
            <p:nvPr/>
          </p:nvSpPr>
          <p:spPr>
            <a:xfrm>
              <a:off x="2089207"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096" name="Shape 1096"/>
            <p:cNvSpPr/>
            <p:nvPr/>
          </p:nvSpPr>
          <p:spPr>
            <a:xfrm>
              <a:off x="2089206"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097" name="Shape 1097"/>
            <p:cNvSpPr/>
            <p:nvPr/>
          </p:nvSpPr>
          <p:spPr>
            <a:xfrm>
              <a:off x="1708207"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098" name="Shape 1098"/>
            <p:cNvSpPr/>
            <p:nvPr/>
          </p:nvSpPr>
          <p:spPr>
            <a:xfrm>
              <a:off x="1708206" y="94043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099" name="Shape 1099"/>
            <p:cNvSpPr/>
            <p:nvPr/>
          </p:nvSpPr>
          <p:spPr>
            <a:xfrm>
              <a:off x="10224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100" name="Shape 1100"/>
            <p:cNvSpPr/>
            <p:nvPr/>
          </p:nvSpPr>
          <p:spPr>
            <a:xfrm>
              <a:off x="1022406"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101" name="Shape 1101"/>
            <p:cNvSpPr/>
            <p:nvPr/>
          </p:nvSpPr>
          <p:spPr>
            <a:xfrm>
              <a:off x="1339907"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102" name="Shape 1102"/>
            <p:cNvSpPr/>
            <p:nvPr/>
          </p:nvSpPr>
          <p:spPr>
            <a:xfrm>
              <a:off x="1339906"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103" name="Shape 1103"/>
            <p:cNvSpPr/>
            <p:nvPr/>
          </p:nvSpPr>
          <p:spPr>
            <a:xfrm>
              <a:off x="1911406" y="43242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104" name="Shape 1104"/>
            <p:cNvSpPr/>
            <p:nvPr/>
          </p:nvSpPr>
          <p:spPr>
            <a:xfrm>
              <a:off x="2495607" y="996746"/>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105" name="Shape 1105"/>
            <p:cNvSpPr/>
            <p:nvPr/>
          </p:nvSpPr>
          <p:spPr>
            <a:xfrm>
              <a:off x="2408971"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106" name="Shape 1106"/>
            <p:cNvSpPr/>
            <p:nvPr/>
          </p:nvSpPr>
          <p:spPr>
            <a:xfrm>
              <a:off x="1844346" y="2389260"/>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107" name="Shape 1107"/>
            <p:cNvSpPr/>
            <p:nvPr/>
          </p:nvSpPr>
          <p:spPr>
            <a:xfrm>
              <a:off x="1048117"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108" name="Shape 1108"/>
            <p:cNvSpPr/>
            <p:nvPr/>
          </p:nvSpPr>
          <p:spPr>
            <a:xfrm>
              <a:off x="400416"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109" name="Shape 1109"/>
            <p:cNvSpPr/>
            <p:nvPr/>
          </p:nvSpPr>
          <p:spPr>
            <a:xfrm>
              <a:off x="427773"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110" name="Shape 1110"/>
            <p:cNvSpPr/>
            <p:nvPr/>
          </p:nvSpPr>
          <p:spPr>
            <a:xfrm>
              <a:off x="1081822" y="238925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111" name="Shape 1111"/>
            <p:cNvSpPr/>
            <p:nvPr/>
          </p:nvSpPr>
          <p:spPr>
            <a:xfrm>
              <a:off x="1973652"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112" name="Shape 1112"/>
            <p:cNvSpPr/>
            <p:nvPr/>
          </p:nvSpPr>
          <p:spPr>
            <a:xfrm>
              <a:off x="2901515" y="87137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113" name="Shape 1113"/>
            <p:cNvSpPr/>
            <p:nvPr/>
          </p:nvSpPr>
          <p:spPr>
            <a:xfrm>
              <a:off x="28618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114" name="Shape 1114"/>
            <p:cNvSpPr/>
            <p:nvPr/>
          </p:nvSpPr>
          <p:spPr>
            <a:xfrm>
              <a:off x="2032211"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115" name="Shape 1115"/>
            <p:cNvSpPr/>
            <p:nvPr/>
          </p:nvSpPr>
          <p:spPr>
            <a:xfrm>
              <a:off x="957652" y="4154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116" name="Shape 1116"/>
            <p:cNvSpPr/>
            <p:nvPr/>
          </p:nvSpPr>
          <p:spPr>
            <a:xfrm>
              <a:off x="821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117" name="Shape 1117"/>
            <p:cNvSpPr/>
            <p:nvPr/>
          </p:nvSpPr>
          <p:spPr>
            <a:xfrm>
              <a:off x="105989"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118" name="Shape 1118"/>
            <p:cNvSpPr/>
            <p:nvPr/>
          </p:nvSpPr>
          <p:spPr>
            <a:xfrm>
              <a:off x="1016210" y="2856230"/>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120" name="Shape 1120"/>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121" name="Shape 1121"/>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3" name="Shape 112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Wait for rotation.</a:t>
            </a:r>
          </a:p>
        </p:txBody>
      </p:sp>
      <p:grpSp>
        <p:nvGrpSpPr>
          <p:cNvPr id="1156" name="Group 1156"/>
          <p:cNvGrpSpPr/>
          <p:nvPr/>
        </p:nvGrpSpPr>
        <p:grpSpPr>
          <a:xfrm rot="5065994">
            <a:off x="3359288" y="1407239"/>
            <a:ext cx="2425425" cy="2425424"/>
            <a:chOff x="0" y="0"/>
            <a:chExt cx="3449491" cy="3449491"/>
          </a:xfrm>
        </p:grpSpPr>
        <p:sp>
          <p:nvSpPr>
            <p:cNvPr id="1124" name="Shape 1124"/>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25" name="Shape 1125"/>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26" name="Shape 1126"/>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27" name="Shape 1127"/>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28" name="Shape 1128"/>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29" name="Shape 1129"/>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30" name="Shape 1130"/>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31" name="Shape 1131"/>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32" name="Shape 1132"/>
            <p:cNvSpPr/>
            <p:nvPr/>
          </p:nvSpPr>
          <p:spPr>
            <a:xfrm>
              <a:off x="20892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133" name="Shape 1133"/>
            <p:cNvSpPr/>
            <p:nvPr/>
          </p:nvSpPr>
          <p:spPr>
            <a:xfrm>
              <a:off x="2089206" y="162623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134" name="Shape 1134"/>
            <p:cNvSpPr/>
            <p:nvPr/>
          </p:nvSpPr>
          <p:spPr>
            <a:xfrm>
              <a:off x="1708206"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135" name="Shape 1135"/>
            <p:cNvSpPr/>
            <p:nvPr/>
          </p:nvSpPr>
          <p:spPr>
            <a:xfrm>
              <a:off x="1708207"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136" name="Shape 1136"/>
            <p:cNvSpPr/>
            <p:nvPr/>
          </p:nvSpPr>
          <p:spPr>
            <a:xfrm>
              <a:off x="1022405"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137" name="Shape 1137"/>
            <p:cNvSpPr/>
            <p:nvPr/>
          </p:nvSpPr>
          <p:spPr>
            <a:xfrm>
              <a:off x="1022405"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138" name="Shape 1138"/>
            <p:cNvSpPr/>
            <p:nvPr/>
          </p:nvSpPr>
          <p:spPr>
            <a:xfrm>
              <a:off x="1339907"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139" name="Shape 1139"/>
            <p:cNvSpPr/>
            <p:nvPr/>
          </p:nvSpPr>
          <p:spPr>
            <a:xfrm>
              <a:off x="1339905"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140" name="Shape 1140"/>
            <p:cNvSpPr/>
            <p:nvPr/>
          </p:nvSpPr>
          <p:spPr>
            <a:xfrm>
              <a:off x="1911407"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141" name="Shape 1141"/>
            <p:cNvSpPr/>
            <p:nvPr/>
          </p:nvSpPr>
          <p:spPr>
            <a:xfrm>
              <a:off x="2495607"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142" name="Shape 1142"/>
            <p:cNvSpPr/>
            <p:nvPr/>
          </p:nvSpPr>
          <p:spPr>
            <a:xfrm>
              <a:off x="2408972"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143" name="Shape 1143"/>
            <p:cNvSpPr/>
            <p:nvPr/>
          </p:nvSpPr>
          <p:spPr>
            <a:xfrm>
              <a:off x="1844346"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144" name="Shape 1144"/>
            <p:cNvSpPr/>
            <p:nvPr/>
          </p:nvSpPr>
          <p:spPr>
            <a:xfrm>
              <a:off x="1048115" y="432429"/>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145" name="Shape 1145"/>
            <p:cNvSpPr/>
            <p:nvPr/>
          </p:nvSpPr>
          <p:spPr>
            <a:xfrm>
              <a:off x="400415"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146" name="Shape 1146"/>
            <p:cNvSpPr/>
            <p:nvPr/>
          </p:nvSpPr>
          <p:spPr>
            <a:xfrm>
              <a:off x="427774"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147" name="Shape 1147"/>
            <p:cNvSpPr/>
            <p:nvPr/>
          </p:nvSpPr>
          <p:spPr>
            <a:xfrm>
              <a:off x="1081821"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148" name="Shape 1148"/>
            <p:cNvSpPr/>
            <p:nvPr/>
          </p:nvSpPr>
          <p:spPr>
            <a:xfrm>
              <a:off x="1973650" y="4154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149" name="Shape 1149"/>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150" name="Shape 1150"/>
            <p:cNvSpPr/>
            <p:nvPr/>
          </p:nvSpPr>
          <p:spPr>
            <a:xfrm>
              <a:off x="2861887"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151" name="Shape 1151"/>
            <p:cNvSpPr/>
            <p:nvPr/>
          </p:nvSpPr>
          <p:spPr>
            <a:xfrm>
              <a:off x="2032210"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152" name="Shape 1152"/>
            <p:cNvSpPr/>
            <p:nvPr/>
          </p:nvSpPr>
          <p:spPr>
            <a:xfrm>
              <a:off x="957651"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153" name="Shape 1153"/>
            <p:cNvSpPr/>
            <p:nvPr/>
          </p:nvSpPr>
          <p:spPr>
            <a:xfrm>
              <a:off x="82115" y="87137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154" name="Shape 1154"/>
            <p:cNvSpPr/>
            <p:nvPr/>
          </p:nvSpPr>
          <p:spPr>
            <a:xfrm>
              <a:off x="105988" y="2107660"/>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155" name="Shape 1155"/>
            <p:cNvSpPr/>
            <p:nvPr/>
          </p:nvSpPr>
          <p:spPr>
            <a:xfrm>
              <a:off x="1016209"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157" name="Shape 1157"/>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158" name="Shape 1158"/>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0" name="Shape 116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Transfer data.</a:t>
            </a:r>
          </a:p>
        </p:txBody>
      </p:sp>
      <p:grpSp>
        <p:nvGrpSpPr>
          <p:cNvPr id="1193" name="Group 1193"/>
          <p:cNvGrpSpPr/>
          <p:nvPr/>
        </p:nvGrpSpPr>
        <p:grpSpPr>
          <a:xfrm rot="3502961">
            <a:off x="3359288" y="1407239"/>
            <a:ext cx="2425425" cy="2425424"/>
            <a:chOff x="0" y="0"/>
            <a:chExt cx="3449491" cy="3449491"/>
          </a:xfrm>
        </p:grpSpPr>
        <p:sp>
          <p:nvSpPr>
            <p:cNvPr id="1161" name="Shape 1161"/>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62" name="Shape 1162"/>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63" name="Shape 1163"/>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64" name="Shape 1164"/>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65" name="Shape 1165"/>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66" name="Shape 1166"/>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67" name="Shape 1167"/>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168" name="Shape 1168"/>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69" name="Shape 1169"/>
            <p:cNvSpPr/>
            <p:nvPr/>
          </p:nvSpPr>
          <p:spPr>
            <a:xfrm>
              <a:off x="20892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170" name="Shape 1170"/>
            <p:cNvSpPr/>
            <p:nvPr/>
          </p:nvSpPr>
          <p:spPr>
            <a:xfrm>
              <a:off x="20892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171" name="Shape 1171"/>
            <p:cNvSpPr/>
            <p:nvPr/>
          </p:nvSpPr>
          <p:spPr>
            <a:xfrm>
              <a:off x="1708206" y="1895811"/>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172" name="Shape 1172"/>
            <p:cNvSpPr/>
            <p:nvPr/>
          </p:nvSpPr>
          <p:spPr>
            <a:xfrm>
              <a:off x="1708206"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173" name="Shape 1173"/>
            <p:cNvSpPr/>
            <p:nvPr/>
          </p:nvSpPr>
          <p:spPr>
            <a:xfrm>
              <a:off x="10224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174" name="Shape 1174"/>
            <p:cNvSpPr/>
            <p:nvPr/>
          </p:nvSpPr>
          <p:spPr>
            <a:xfrm>
              <a:off x="1022405"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175" name="Shape 1175"/>
            <p:cNvSpPr/>
            <p:nvPr/>
          </p:nvSpPr>
          <p:spPr>
            <a:xfrm>
              <a:off x="1339906"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176" name="Shape 1176"/>
            <p:cNvSpPr/>
            <p:nvPr/>
          </p:nvSpPr>
          <p:spPr>
            <a:xfrm>
              <a:off x="1339905"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177" name="Shape 1177"/>
            <p:cNvSpPr/>
            <p:nvPr/>
          </p:nvSpPr>
          <p:spPr>
            <a:xfrm>
              <a:off x="1911406" y="432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178" name="Shape 1178"/>
            <p:cNvSpPr/>
            <p:nvPr/>
          </p:nvSpPr>
          <p:spPr>
            <a:xfrm>
              <a:off x="2495607"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179" name="Shape 1179"/>
            <p:cNvSpPr/>
            <p:nvPr/>
          </p:nvSpPr>
          <p:spPr>
            <a:xfrm>
              <a:off x="2408973"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180" name="Shape 1180"/>
            <p:cNvSpPr/>
            <p:nvPr/>
          </p:nvSpPr>
          <p:spPr>
            <a:xfrm>
              <a:off x="1844344" y="2389260"/>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181" name="Shape 1181"/>
            <p:cNvSpPr/>
            <p:nvPr/>
          </p:nvSpPr>
          <p:spPr>
            <a:xfrm>
              <a:off x="1048115"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182" name="Shape 1182"/>
            <p:cNvSpPr/>
            <p:nvPr/>
          </p:nvSpPr>
          <p:spPr>
            <a:xfrm>
              <a:off x="400415"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183" name="Shape 1183"/>
            <p:cNvSpPr/>
            <p:nvPr/>
          </p:nvSpPr>
          <p:spPr>
            <a:xfrm>
              <a:off x="427772"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184" name="Shape 1184"/>
            <p:cNvSpPr/>
            <p:nvPr/>
          </p:nvSpPr>
          <p:spPr>
            <a:xfrm>
              <a:off x="1081824"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185" name="Shape 1185"/>
            <p:cNvSpPr/>
            <p:nvPr/>
          </p:nvSpPr>
          <p:spPr>
            <a:xfrm>
              <a:off x="1973651" y="4154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186" name="Shape 1186"/>
            <p:cNvSpPr/>
            <p:nvPr/>
          </p:nvSpPr>
          <p:spPr>
            <a:xfrm>
              <a:off x="2901513"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187" name="Shape 1187"/>
            <p:cNvSpPr/>
            <p:nvPr/>
          </p:nvSpPr>
          <p:spPr>
            <a:xfrm>
              <a:off x="2861888"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188" name="Shape 1188"/>
            <p:cNvSpPr/>
            <p:nvPr/>
          </p:nvSpPr>
          <p:spPr>
            <a:xfrm>
              <a:off x="2032210"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189" name="Shape 1189"/>
            <p:cNvSpPr/>
            <p:nvPr/>
          </p:nvSpPr>
          <p:spPr>
            <a:xfrm>
              <a:off x="957651"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190" name="Shape 1190"/>
            <p:cNvSpPr/>
            <p:nvPr/>
          </p:nvSpPr>
          <p:spPr>
            <a:xfrm>
              <a:off x="82114"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191" name="Shape 1191"/>
            <p:cNvSpPr/>
            <p:nvPr/>
          </p:nvSpPr>
          <p:spPr>
            <a:xfrm>
              <a:off x="105989"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192" name="Shape 1192"/>
            <p:cNvSpPr/>
            <p:nvPr/>
          </p:nvSpPr>
          <p:spPr>
            <a:xfrm>
              <a:off x="1016209"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194" name="Shape 1194"/>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195" name="Shape 1195"/>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7" name="Shape 119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Transfer data.</a:t>
            </a:r>
          </a:p>
        </p:txBody>
      </p:sp>
      <p:grpSp>
        <p:nvGrpSpPr>
          <p:cNvPr id="1230" name="Group 1230"/>
          <p:cNvGrpSpPr/>
          <p:nvPr/>
        </p:nvGrpSpPr>
        <p:grpSpPr>
          <a:xfrm rot="2295057">
            <a:off x="3359288" y="1407239"/>
            <a:ext cx="2425425" cy="2425424"/>
            <a:chOff x="0" y="0"/>
            <a:chExt cx="3449491" cy="3449491"/>
          </a:xfrm>
        </p:grpSpPr>
        <p:sp>
          <p:nvSpPr>
            <p:cNvPr id="1198" name="Shape 1198"/>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199" name="Shape 1199"/>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00" name="Shape 1200"/>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01" name="Shape 1201"/>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02" name="Shape 1202"/>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03" name="Shape 1203"/>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04" name="Shape 1204"/>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05" name="Shape 1205"/>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06" name="Shape 1206"/>
            <p:cNvSpPr/>
            <p:nvPr/>
          </p:nvSpPr>
          <p:spPr>
            <a:xfrm>
              <a:off x="20892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207" name="Shape 1207"/>
            <p:cNvSpPr/>
            <p:nvPr/>
          </p:nvSpPr>
          <p:spPr>
            <a:xfrm>
              <a:off x="2089204"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208" name="Shape 1208"/>
            <p:cNvSpPr/>
            <p:nvPr/>
          </p:nvSpPr>
          <p:spPr>
            <a:xfrm>
              <a:off x="17082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209" name="Shape 1209"/>
            <p:cNvSpPr/>
            <p:nvPr/>
          </p:nvSpPr>
          <p:spPr>
            <a:xfrm>
              <a:off x="1708206"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210" name="Shape 1210"/>
            <p:cNvSpPr/>
            <p:nvPr/>
          </p:nvSpPr>
          <p:spPr>
            <a:xfrm>
              <a:off x="10224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211" name="Shape 1211"/>
            <p:cNvSpPr/>
            <p:nvPr/>
          </p:nvSpPr>
          <p:spPr>
            <a:xfrm>
              <a:off x="1022406"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212" name="Shape 1212"/>
            <p:cNvSpPr/>
            <p:nvPr/>
          </p:nvSpPr>
          <p:spPr>
            <a:xfrm>
              <a:off x="1339905"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213" name="Shape 1213"/>
            <p:cNvSpPr/>
            <p:nvPr/>
          </p:nvSpPr>
          <p:spPr>
            <a:xfrm>
              <a:off x="1339907"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214" name="Shape 1214"/>
            <p:cNvSpPr/>
            <p:nvPr/>
          </p:nvSpPr>
          <p:spPr>
            <a:xfrm>
              <a:off x="1911405" y="432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215" name="Shape 1215"/>
            <p:cNvSpPr/>
            <p:nvPr/>
          </p:nvSpPr>
          <p:spPr>
            <a:xfrm>
              <a:off x="2495605"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216" name="Shape 1216"/>
            <p:cNvSpPr/>
            <p:nvPr/>
          </p:nvSpPr>
          <p:spPr>
            <a:xfrm>
              <a:off x="2408973" y="178947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217" name="Shape 1217"/>
            <p:cNvSpPr/>
            <p:nvPr/>
          </p:nvSpPr>
          <p:spPr>
            <a:xfrm>
              <a:off x="1844345" y="2389260"/>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218" name="Shape 1218"/>
            <p:cNvSpPr/>
            <p:nvPr/>
          </p:nvSpPr>
          <p:spPr>
            <a:xfrm>
              <a:off x="1048115" y="432429"/>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219" name="Shape 1219"/>
            <p:cNvSpPr/>
            <p:nvPr/>
          </p:nvSpPr>
          <p:spPr>
            <a:xfrm>
              <a:off x="400416" y="996745"/>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220" name="Shape 1220"/>
            <p:cNvSpPr/>
            <p:nvPr/>
          </p:nvSpPr>
          <p:spPr>
            <a:xfrm>
              <a:off x="427773" y="178947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221" name="Shape 1221"/>
            <p:cNvSpPr/>
            <p:nvPr/>
          </p:nvSpPr>
          <p:spPr>
            <a:xfrm>
              <a:off x="1081823"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222" name="Shape 1222"/>
            <p:cNvSpPr/>
            <p:nvPr/>
          </p:nvSpPr>
          <p:spPr>
            <a:xfrm>
              <a:off x="1973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223" name="Shape 1223"/>
            <p:cNvSpPr/>
            <p:nvPr/>
          </p:nvSpPr>
          <p:spPr>
            <a:xfrm>
              <a:off x="29015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224" name="Shape 1224"/>
            <p:cNvSpPr/>
            <p:nvPr/>
          </p:nvSpPr>
          <p:spPr>
            <a:xfrm>
              <a:off x="2861888"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225" name="Shape 1225"/>
            <p:cNvSpPr/>
            <p:nvPr/>
          </p:nvSpPr>
          <p:spPr>
            <a:xfrm>
              <a:off x="2032209"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226" name="Shape 1226"/>
            <p:cNvSpPr/>
            <p:nvPr/>
          </p:nvSpPr>
          <p:spPr>
            <a:xfrm>
              <a:off x="957651" y="41545"/>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227" name="Shape 1227"/>
            <p:cNvSpPr/>
            <p:nvPr/>
          </p:nvSpPr>
          <p:spPr>
            <a:xfrm>
              <a:off x="821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228" name="Shape 1228"/>
            <p:cNvSpPr/>
            <p:nvPr/>
          </p:nvSpPr>
          <p:spPr>
            <a:xfrm>
              <a:off x="105988"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229" name="Shape 1229"/>
            <p:cNvSpPr/>
            <p:nvPr/>
          </p:nvSpPr>
          <p:spPr>
            <a:xfrm>
              <a:off x="1016210"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231" name="Shape 1231"/>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232" name="Shape 1232"/>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4" name="Shape 1234"/>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Transfer data.</a:t>
            </a:r>
          </a:p>
        </p:txBody>
      </p:sp>
      <p:grpSp>
        <p:nvGrpSpPr>
          <p:cNvPr id="1267" name="Group 1267"/>
          <p:cNvGrpSpPr/>
          <p:nvPr/>
        </p:nvGrpSpPr>
        <p:grpSpPr>
          <a:xfrm rot="1445817">
            <a:off x="3359288" y="1407239"/>
            <a:ext cx="2425425" cy="2425424"/>
            <a:chOff x="0" y="0"/>
            <a:chExt cx="3449491" cy="3449491"/>
          </a:xfrm>
        </p:grpSpPr>
        <p:sp>
          <p:nvSpPr>
            <p:cNvPr id="1235" name="Shape 1235"/>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36" name="Shape 1236"/>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37" name="Shape 1237"/>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38" name="Shape 1238"/>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39" name="Shape 1239"/>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40" name="Shape 1240"/>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41" name="Shape 1241"/>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42" name="Shape 1242"/>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43" name="Shape 1243"/>
            <p:cNvSpPr/>
            <p:nvPr/>
          </p:nvSpPr>
          <p:spPr>
            <a:xfrm>
              <a:off x="20892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244" name="Shape 1244"/>
            <p:cNvSpPr/>
            <p:nvPr/>
          </p:nvSpPr>
          <p:spPr>
            <a:xfrm>
              <a:off x="20892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245" name="Shape 1245"/>
            <p:cNvSpPr/>
            <p:nvPr/>
          </p:nvSpPr>
          <p:spPr>
            <a:xfrm>
              <a:off x="1708205"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246" name="Shape 1246"/>
            <p:cNvSpPr/>
            <p:nvPr/>
          </p:nvSpPr>
          <p:spPr>
            <a:xfrm>
              <a:off x="1708206"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247" name="Shape 1247"/>
            <p:cNvSpPr/>
            <p:nvPr/>
          </p:nvSpPr>
          <p:spPr>
            <a:xfrm>
              <a:off x="1022406"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248" name="Shape 1248"/>
            <p:cNvSpPr/>
            <p:nvPr/>
          </p:nvSpPr>
          <p:spPr>
            <a:xfrm>
              <a:off x="10224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249" name="Shape 1249"/>
            <p:cNvSpPr/>
            <p:nvPr/>
          </p:nvSpPr>
          <p:spPr>
            <a:xfrm>
              <a:off x="13399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250" name="Shape 1250"/>
            <p:cNvSpPr/>
            <p:nvPr/>
          </p:nvSpPr>
          <p:spPr>
            <a:xfrm>
              <a:off x="1339905" y="940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251" name="Shape 1251"/>
            <p:cNvSpPr/>
            <p:nvPr/>
          </p:nvSpPr>
          <p:spPr>
            <a:xfrm>
              <a:off x="1911405" y="432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252" name="Shape 1252"/>
            <p:cNvSpPr/>
            <p:nvPr/>
          </p:nvSpPr>
          <p:spPr>
            <a:xfrm>
              <a:off x="2495606"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253" name="Shape 1253"/>
            <p:cNvSpPr/>
            <p:nvPr/>
          </p:nvSpPr>
          <p:spPr>
            <a:xfrm>
              <a:off x="2408972" y="178947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254" name="Shape 1254"/>
            <p:cNvSpPr/>
            <p:nvPr/>
          </p:nvSpPr>
          <p:spPr>
            <a:xfrm>
              <a:off x="1844345" y="2389259"/>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255" name="Shape 1255"/>
            <p:cNvSpPr/>
            <p:nvPr/>
          </p:nvSpPr>
          <p:spPr>
            <a:xfrm>
              <a:off x="1048114" y="432428"/>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256" name="Shape 1256"/>
            <p:cNvSpPr/>
            <p:nvPr/>
          </p:nvSpPr>
          <p:spPr>
            <a:xfrm>
              <a:off x="400414" y="996747"/>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257" name="Shape 1257"/>
            <p:cNvSpPr/>
            <p:nvPr/>
          </p:nvSpPr>
          <p:spPr>
            <a:xfrm>
              <a:off x="427774" y="1789480"/>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258" name="Shape 1258"/>
            <p:cNvSpPr/>
            <p:nvPr/>
          </p:nvSpPr>
          <p:spPr>
            <a:xfrm>
              <a:off x="1081824" y="2389258"/>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259" name="Shape 1259"/>
            <p:cNvSpPr/>
            <p:nvPr/>
          </p:nvSpPr>
          <p:spPr>
            <a:xfrm>
              <a:off x="1973650"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260" name="Shape 1260"/>
            <p:cNvSpPr/>
            <p:nvPr/>
          </p:nvSpPr>
          <p:spPr>
            <a:xfrm>
              <a:off x="2901516"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261" name="Shape 1261"/>
            <p:cNvSpPr/>
            <p:nvPr/>
          </p:nvSpPr>
          <p:spPr>
            <a:xfrm>
              <a:off x="2861889"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262" name="Shape 1262"/>
            <p:cNvSpPr/>
            <p:nvPr/>
          </p:nvSpPr>
          <p:spPr>
            <a:xfrm>
              <a:off x="2032210"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263" name="Shape 1263"/>
            <p:cNvSpPr/>
            <p:nvPr/>
          </p:nvSpPr>
          <p:spPr>
            <a:xfrm>
              <a:off x="957651"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264" name="Shape 1264"/>
            <p:cNvSpPr/>
            <p:nvPr/>
          </p:nvSpPr>
          <p:spPr>
            <a:xfrm>
              <a:off x="82114"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265" name="Shape 1265"/>
            <p:cNvSpPr/>
            <p:nvPr/>
          </p:nvSpPr>
          <p:spPr>
            <a:xfrm>
              <a:off x="105988" y="210765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266" name="Shape 1266"/>
            <p:cNvSpPr/>
            <p:nvPr/>
          </p:nvSpPr>
          <p:spPr>
            <a:xfrm>
              <a:off x="1016209"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268" name="Shape 1268"/>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269" name="Shape 1269"/>
          <p:cNvSpPr/>
          <p:nvPr/>
        </p:nvSpPr>
        <p:spPr>
          <a:xfrm flipV="1">
            <a:off x="3304262" y="3053546"/>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p:cNvSpPr>
            <a:spLocks noGrp="1"/>
          </p:cNvSpPr>
          <p:nvPr>
            <p:ph type="title"/>
          </p:nvPr>
        </p:nvSpPr>
        <p:spPr/>
        <p:txBody>
          <a:bodyPr/>
          <a:lstStyle/>
          <a:p>
            <a:r>
              <a:rPr lang="en-US" dirty="0"/>
              <a:t>Hardware support for I/O</a:t>
            </a:r>
          </a:p>
        </p:txBody>
      </p:sp>
      <p:pic>
        <p:nvPicPr>
          <p:cNvPr id="4" name="Picture 3">
            <a:extLst>
              <a:ext uri="{FF2B5EF4-FFF2-40B4-BE49-F238E27FC236}">
                <a16:creationId xmlns:a16="http://schemas.microsoft.com/office/drawing/2014/main" id="{E8228179-521F-CE49-BF6E-B7E2D2315E6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03648" y="1274240"/>
            <a:ext cx="5917022" cy="5107088"/>
          </a:xfrm>
          <a:prstGeom prst="rect">
            <a:avLst/>
          </a:prstGeom>
        </p:spPr>
      </p:pic>
      <p:sp>
        <p:nvSpPr>
          <p:cNvPr id="3" name="TextBox 4">
            <a:extLst>
              <a:ext uri="{FF2B5EF4-FFF2-40B4-BE49-F238E27FC236}">
                <a16:creationId xmlns:a16="http://schemas.microsoft.com/office/drawing/2014/main" id="{373E1F72-4215-DEC8-A5F1-B364B20A06ED}"/>
              </a:ext>
            </a:extLst>
          </p:cNvPr>
          <p:cNvSpPr txBox="1"/>
          <p:nvPr/>
        </p:nvSpPr>
        <p:spPr>
          <a:xfrm>
            <a:off x="6603271" y="3146603"/>
            <a:ext cx="1898468" cy="338554"/>
          </a:xfrm>
          <a:prstGeom prst="rect">
            <a:avLst/>
          </a:prstGeom>
          <a:noFill/>
        </p:spPr>
        <p:txBody>
          <a:bodyPr wrap="none" rtlCol="0">
            <a:spAutoFit/>
          </a:bodyPr>
          <a:lstStyle/>
          <a:p>
            <a:r>
              <a:rPr lang="en-US" altLang="zh-CN" sz="1600" b="0" dirty="0">
                <a:solidFill>
                  <a:srgbClr val="0070C0"/>
                </a:solidFill>
                <a:latin typeface="Calibri" pitchFamily="34" charset="0"/>
              </a:rPr>
              <a:t>300M</a:t>
            </a:r>
            <a:r>
              <a:rPr lang="en-US" sz="1600" b="0" dirty="0">
                <a:solidFill>
                  <a:srgbClr val="0070C0"/>
                </a:solidFill>
                <a:latin typeface="Calibri" pitchFamily="34" charset="0"/>
              </a:rPr>
              <a:t>B/s</a:t>
            </a:r>
            <a:r>
              <a:rPr lang="zh-CN" altLang="en-US" sz="1600" b="0" dirty="0">
                <a:solidFill>
                  <a:srgbClr val="0070C0"/>
                </a:solidFill>
                <a:latin typeface="Calibri" pitchFamily="34" charset="0"/>
              </a:rPr>
              <a:t>～</a:t>
            </a:r>
            <a:r>
              <a:rPr lang="en-US" altLang="zh-CN" sz="1600" b="0" dirty="0">
                <a:solidFill>
                  <a:srgbClr val="0070C0"/>
                </a:solidFill>
                <a:latin typeface="Calibri" pitchFamily="34" charset="0"/>
              </a:rPr>
              <a:t>600MB/s</a:t>
            </a:r>
            <a:endParaRPr lang="en-CN" sz="1600" b="0" dirty="0">
              <a:solidFill>
                <a:srgbClr val="0070C0"/>
              </a:solidFill>
              <a:latin typeface="Calibri" pitchFamily="34" charset="0"/>
            </a:endParaRPr>
          </a:p>
        </p:txBody>
      </p:sp>
      <p:sp>
        <p:nvSpPr>
          <p:cNvPr id="7" name="TextBox 4">
            <a:extLst>
              <a:ext uri="{FF2B5EF4-FFF2-40B4-BE49-F238E27FC236}">
                <a16:creationId xmlns:a16="http://schemas.microsoft.com/office/drawing/2014/main" id="{129CFA20-F12F-431B-7BEB-729F82D74CD2}"/>
              </a:ext>
            </a:extLst>
          </p:cNvPr>
          <p:cNvSpPr txBox="1"/>
          <p:nvPr/>
        </p:nvSpPr>
        <p:spPr>
          <a:xfrm>
            <a:off x="5468384" y="5086136"/>
            <a:ext cx="3059043" cy="338554"/>
          </a:xfrm>
          <a:prstGeom prst="rect">
            <a:avLst/>
          </a:prstGeom>
          <a:noFill/>
        </p:spPr>
        <p:txBody>
          <a:bodyPr wrap="none" rtlCol="0">
            <a:spAutoFit/>
          </a:bodyPr>
          <a:lstStyle/>
          <a:p>
            <a:r>
              <a:rPr lang="en-US" altLang="zh-CN" sz="1600" b="0" dirty="0">
                <a:solidFill>
                  <a:srgbClr val="0070C0"/>
                </a:solidFill>
                <a:latin typeface="Calibri" pitchFamily="34" charset="0"/>
              </a:rPr>
              <a:t>500M</a:t>
            </a:r>
            <a:r>
              <a:rPr lang="en-US" sz="1600" b="0" dirty="0">
                <a:solidFill>
                  <a:srgbClr val="0070C0"/>
                </a:solidFill>
                <a:latin typeface="Calibri" pitchFamily="34" charset="0"/>
              </a:rPr>
              <a:t>B/s(USB 3.0)</a:t>
            </a:r>
            <a:r>
              <a:rPr lang="zh-CN" altLang="en-US" sz="1600" b="0" dirty="0">
                <a:solidFill>
                  <a:srgbClr val="0070C0"/>
                </a:solidFill>
                <a:latin typeface="Calibri" pitchFamily="34" charset="0"/>
              </a:rPr>
              <a:t>～</a:t>
            </a:r>
            <a:r>
              <a:rPr lang="en-US" altLang="zh-CN" sz="1600" b="0" dirty="0">
                <a:solidFill>
                  <a:srgbClr val="0070C0"/>
                </a:solidFill>
                <a:latin typeface="Calibri" pitchFamily="34" charset="0"/>
              </a:rPr>
              <a:t>1.21GB/s(3.1)</a:t>
            </a:r>
            <a:endParaRPr lang="en-CN" sz="1600" b="0" dirty="0">
              <a:solidFill>
                <a:srgbClr val="0070C0"/>
              </a:solidFill>
              <a:latin typeface="Calibri" pitchFamily="34" charset="0"/>
            </a:endParaRPr>
          </a:p>
        </p:txBody>
      </p:sp>
      <p:sp>
        <p:nvSpPr>
          <p:cNvPr id="10" name="TextBox 4">
            <a:extLst>
              <a:ext uri="{FF2B5EF4-FFF2-40B4-BE49-F238E27FC236}">
                <a16:creationId xmlns:a16="http://schemas.microsoft.com/office/drawing/2014/main" id="{89516EE0-DE6F-BE99-C5F3-BAE6C35C3911}"/>
              </a:ext>
            </a:extLst>
          </p:cNvPr>
          <p:cNvSpPr txBox="1"/>
          <p:nvPr/>
        </p:nvSpPr>
        <p:spPr>
          <a:xfrm>
            <a:off x="4857299" y="2904842"/>
            <a:ext cx="1446999" cy="338554"/>
          </a:xfrm>
          <a:prstGeom prst="rect">
            <a:avLst/>
          </a:prstGeom>
          <a:noFill/>
        </p:spPr>
        <p:txBody>
          <a:bodyPr wrap="none" rtlCol="0">
            <a:spAutoFit/>
          </a:bodyPr>
          <a:lstStyle/>
          <a:p>
            <a:r>
              <a:rPr lang="en-US" altLang="zh-CN" sz="1600" b="0" dirty="0">
                <a:solidFill>
                  <a:srgbClr val="0070C0"/>
                </a:solidFill>
                <a:latin typeface="Calibri" pitchFamily="34" charset="0"/>
              </a:rPr>
              <a:t>2GT</a:t>
            </a:r>
            <a:r>
              <a:rPr lang="en-US" sz="1600" b="0" dirty="0">
                <a:solidFill>
                  <a:srgbClr val="0070C0"/>
                </a:solidFill>
                <a:latin typeface="Calibri" pitchFamily="34" charset="0"/>
              </a:rPr>
              <a:t>/s</a:t>
            </a:r>
            <a:r>
              <a:rPr lang="zh-CN" altLang="en-US" sz="1600" b="0" dirty="0">
                <a:solidFill>
                  <a:srgbClr val="0070C0"/>
                </a:solidFill>
                <a:latin typeface="Calibri" pitchFamily="34" charset="0"/>
              </a:rPr>
              <a:t>～</a:t>
            </a:r>
            <a:r>
              <a:rPr lang="en-US" altLang="zh-CN" sz="1600" b="0" dirty="0">
                <a:solidFill>
                  <a:srgbClr val="0070C0"/>
                </a:solidFill>
                <a:latin typeface="Calibri" pitchFamily="34" charset="0"/>
              </a:rPr>
              <a:t>16GT/s</a:t>
            </a:r>
            <a:endParaRPr lang="en-CN" sz="1600" b="0" dirty="0">
              <a:solidFill>
                <a:srgbClr val="0070C0"/>
              </a:solidFill>
              <a:latin typeface="Calibri" pitchFamily="34" charset="0"/>
            </a:endParaRPr>
          </a:p>
        </p:txBody>
      </p:sp>
      <p:sp>
        <p:nvSpPr>
          <p:cNvPr id="12" name="文本框 11">
            <a:extLst>
              <a:ext uri="{FF2B5EF4-FFF2-40B4-BE49-F238E27FC236}">
                <a16:creationId xmlns:a16="http://schemas.microsoft.com/office/drawing/2014/main" id="{3B0D9165-E27C-055D-FD6D-3CA4BBCF18B1}"/>
              </a:ext>
            </a:extLst>
          </p:cNvPr>
          <p:cNvSpPr txBox="1"/>
          <p:nvPr/>
        </p:nvSpPr>
        <p:spPr>
          <a:xfrm>
            <a:off x="8023" y="6142801"/>
            <a:ext cx="6993987" cy="577081"/>
          </a:xfrm>
          <a:prstGeom prst="rect">
            <a:avLst/>
          </a:prstGeom>
          <a:noFill/>
        </p:spPr>
        <p:txBody>
          <a:bodyPr wrap="square">
            <a:spAutoFit/>
          </a:bodyPr>
          <a:lstStyle/>
          <a:p>
            <a:r>
              <a:rPr lang="zh-CN" altLang="en-US" sz="1050" b="0">
                <a:solidFill>
                  <a:schemeClr val="tx1">
                    <a:lumMod val="50000"/>
                    <a:lumOff val="50000"/>
                  </a:schemeClr>
                </a:solidFill>
                <a:latin typeface="Arial" panose="020B0604020202020204" pitchFamily="34" charset="0"/>
                <a:cs typeface="Arial" panose="020B0604020202020204" pitchFamily="34" charset="0"/>
                <a:hlinkClick r:id="rId4"/>
              </a:rPr>
              <a:t>https://en.wikipedia.org/wiki/Direct_Media_Interface</a:t>
            </a:r>
            <a:endParaRPr lang="en-US" altLang="zh-CN" sz="1050" b="0">
              <a:solidFill>
                <a:schemeClr val="tx1">
                  <a:lumMod val="50000"/>
                  <a:lumOff val="50000"/>
                </a:schemeClr>
              </a:solidFill>
              <a:latin typeface="Arial" panose="020B0604020202020204" pitchFamily="34" charset="0"/>
              <a:cs typeface="Arial" panose="020B0604020202020204" pitchFamily="34" charset="0"/>
            </a:endParaRPr>
          </a:p>
          <a:p>
            <a:r>
              <a:rPr lang="en-US" altLang="zh-CN" sz="1050" b="0">
                <a:solidFill>
                  <a:schemeClr val="tx1">
                    <a:lumMod val="50000"/>
                    <a:lumOff val="50000"/>
                  </a:schemeClr>
                </a:solidFill>
                <a:latin typeface="Arial" panose="020B0604020202020204" pitchFamily="34" charset="0"/>
                <a:cs typeface="Arial" panose="020B0604020202020204" pitchFamily="34" charset="0"/>
                <a:hlinkClick r:id="rId5"/>
              </a:rPr>
              <a:t>https://en.wikipedia.org/wiki/PCI_Express</a:t>
            </a:r>
            <a:endParaRPr lang="en-US" altLang="zh-CN" sz="1050" b="0">
              <a:solidFill>
                <a:schemeClr val="tx1">
                  <a:lumMod val="50000"/>
                  <a:lumOff val="50000"/>
                </a:schemeClr>
              </a:solidFill>
              <a:latin typeface="Arial" panose="020B0604020202020204" pitchFamily="34" charset="0"/>
              <a:cs typeface="Arial" panose="020B0604020202020204" pitchFamily="34" charset="0"/>
            </a:endParaRPr>
          </a:p>
          <a:p>
            <a:r>
              <a:rPr lang="en-US" altLang="zh-CN" sz="1050" b="0">
                <a:solidFill>
                  <a:schemeClr val="tx1">
                    <a:lumMod val="50000"/>
                    <a:lumOff val="50000"/>
                  </a:schemeClr>
                </a:solidFill>
                <a:latin typeface="Arial" panose="020B0604020202020204" pitchFamily="34" charset="0"/>
                <a:cs typeface="Arial" panose="020B0604020202020204" pitchFamily="34" charset="0"/>
                <a:hlinkClick r:id="rId6"/>
              </a:rPr>
              <a:t>https://en.wikipedia.org/wiki/Compute_Express_Link</a:t>
            </a:r>
            <a:endParaRPr lang="en-US" altLang="zh-CN" sz="1050" b="0">
              <a:solidFill>
                <a:schemeClr val="tx1">
                  <a:lumMod val="50000"/>
                  <a:lumOff val="50000"/>
                </a:schemeClr>
              </a:solidFill>
              <a:latin typeface="Arial" panose="020B0604020202020204" pitchFamily="34" charset="0"/>
              <a:cs typeface="Arial" panose="020B0604020202020204" pitchFamily="34" charset="0"/>
            </a:endParaRPr>
          </a:p>
        </p:txBody>
      </p:sp>
      <p:cxnSp>
        <p:nvCxnSpPr>
          <p:cNvPr id="13" name="直线箭头连接符 12">
            <a:extLst>
              <a:ext uri="{FF2B5EF4-FFF2-40B4-BE49-F238E27FC236}">
                <a16:creationId xmlns:a16="http://schemas.microsoft.com/office/drawing/2014/main" id="{2956CCCA-C4A9-9147-F305-1C6CF0ED7F9D}"/>
              </a:ext>
            </a:extLst>
          </p:cNvPr>
          <p:cNvCxnSpPr>
            <a:cxnSpLocks/>
            <a:stCxn id="7" idx="1"/>
          </p:cNvCxnSpPr>
          <p:nvPr/>
        </p:nvCxnSpPr>
        <p:spPr bwMode="auto">
          <a:xfrm flipH="1" flipV="1">
            <a:off x="5076056" y="4869160"/>
            <a:ext cx="392328" cy="386253"/>
          </a:xfrm>
          <a:prstGeom prst="straightConnector1">
            <a:avLst/>
          </a:prstGeom>
          <a:noFill/>
          <a:ln w="9525" cap="flat" cmpd="sng" algn="ctr">
            <a:solidFill>
              <a:srgbClr val="0070C0"/>
            </a:solidFill>
            <a:prstDash val="dash"/>
            <a:round/>
            <a:headEnd type="none" w="med" len="med"/>
            <a:tailEnd type="triangle"/>
          </a:ln>
          <a:effectLst/>
        </p:spPr>
      </p:cxnSp>
      <p:cxnSp>
        <p:nvCxnSpPr>
          <p:cNvPr id="16" name="直线箭头连接符 15">
            <a:extLst>
              <a:ext uri="{FF2B5EF4-FFF2-40B4-BE49-F238E27FC236}">
                <a16:creationId xmlns:a16="http://schemas.microsoft.com/office/drawing/2014/main" id="{68D38785-8EE1-E5FD-40E4-93DFB7AD5751}"/>
              </a:ext>
            </a:extLst>
          </p:cNvPr>
          <p:cNvCxnSpPr>
            <a:cxnSpLocks/>
            <a:stCxn id="3" idx="1"/>
          </p:cNvCxnSpPr>
          <p:nvPr/>
        </p:nvCxnSpPr>
        <p:spPr bwMode="auto">
          <a:xfrm flipH="1">
            <a:off x="6012160" y="3315880"/>
            <a:ext cx="591111" cy="169277"/>
          </a:xfrm>
          <a:prstGeom prst="straightConnector1">
            <a:avLst/>
          </a:prstGeom>
          <a:noFill/>
          <a:ln w="9525" cap="flat" cmpd="sng" algn="ctr">
            <a:solidFill>
              <a:srgbClr val="0070C0"/>
            </a:solidFill>
            <a:prstDash val="dash"/>
            <a:round/>
            <a:headEnd type="none" w="med" len="med"/>
            <a:tailEnd type="triangle"/>
          </a:ln>
          <a:effectLst/>
        </p:spPr>
      </p:cxnSp>
      <p:graphicFrame>
        <p:nvGraphicFramePr>
          <p:cNvPr id="20" name="表格 19">
            <a:extLst>
              <a:ext uri="{FF2B5EF4-FFF2-40B4-BE49-F238E27FC236}">
                <a16:creationId xmlns:a16="http://schemas.microsoft.com/office/drawing/2014/main" id="{DD3F7210-058A-10DA-F13E-137FCC3FD773}"/>
              </a:ext>
            </a:extLst>
          </p:cNvPr>
          <p:cNvGraphicFramePr>
            <a:graphicFrameLocks noGrp="1"/>
          </p:cNvGraphicFramePr>
          <p:nvPr>
            <p:extLst>
              <p:ext uri="{D42A27DB-BD31-4B8C-83A1-F6EECF244321}">
                <p14:modId xmlns:p14="http://schemas.microsoft.com/office/powerpoint/2010/main" val="522766862"/>
              </p:ext>
            </p:extLst>
          </p:nvPr>
        </p:nvGraphicFramePr>
        <p:xfrm>
          <a:off x="3845517" y="1043455"/>
          <a:ext cx="4603499" cy="461569"/>
        </p:xfrm>
        <a:graphic>
          <a:graphicData uri="http://schemas.openxmlformats.org/drawingml/2006/table">
            <a:tbl>
              <a:tblPr/>
              <a:tblGrid>
                <a:gridCol w="1143049">
                  <a:extLst>
                    <a:ext uri="{9D8B030D-6E8A-4147-A177-3AD203B41FA5}">
                      <a16:colId xmlns:a16="http://schemas.microsoft.com/office/drawing/2014/main" val="852367549"/>
                    </a:ext>
                  </a:extLst>
                </a:gridCol>
                <a:gridCol w="663554">
                  <a:extLst>
                    <a:ext uri="{9D8B030D-6E8A-4147-A177-3AD203B41FA5}">
                      <a16:colId xmlns:a16="http://schemas.microsoft.com/office/drawing/2014/main" val="1939647084"/>
                    </a:ext>
                  </a:extLst>
                </a:gridCol>
                <a:gridCol w="733506">
                  <a:extLst>
                    <a:ext uri="{9D8B030D-6E8A-4147-A177-3AD203B41FA5}">
                      <a16:colId xmlns:a16="http://schemas.microsoft.com/office/drawing/2014/main" val="855000382"/>
                    </a:ext>
                  </a:extLst>
                </a:gridCol>
                <a:gridCol w="762032">
                  <a:extLst>
                    <a:ext uri="{9D8B030D-6E8A-4147-A177-3AD203B41FA5}">
                      <a16:colId xmlns:a16="http://schemas.microsoft.com/office/drawing/2014/main" val="1709769406"/>
                    </a:ext>
                  </a:extLst>
                </a:gridCol>
                <a:gridCol w="635027">
                  <a:extLst>
                    <a:ext uri="{9D8B030D-6E8A-4147-A177-3AD203B41FA5}">
                      <a16:colId xmlns:a16="http://schemas.microsoft.com/office/drawing/2014/main" val="997540271"/>
                    </a:ext>
                  </a:extLst>
                </a:gridCol>
                <a:gridCol w="666331">
                  <a:extLst>
                    <a:ext uri="{9D8B030D-6E8A-4147-A177-3AD203B41FA5}">
                      <a16:colId xmlns:a16="http://schemas.microsoft.com/office/drawing/2014/main" val="1528498209"/>
                    </a:ext>
                  </a:extLst>
                </a:gridCol>
              </a:tblGrid>
              <a:tr h="261933">
                <a:tc>
                  <a:txBody>
                    <a:bodyPr/>
                    <a:lstStyle/>
                    <a:p>
                      <a:endParaRPr lang="en-US" sz="1200">
                        <a:solidFill>
                          <a:srgbClr val="0070C0"/>
                        </a:solidFill>
                        <a:effectLst/>
                      </a:endParaRPr>
                    </a:p>
                  </a:txBody>
                  <a:tcPr marL="8378" marR="8378" marT="8378" marB="8378" anchor="ctr">
                    <a:lnL w="1905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solidFill>
                            <a:srgbClr val="0070C0"/>
                          </a:solidFill>
                          <a:effectLst/>
                        </a:rPr>
                        <a:t> DDR</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solidFill>
                            <a:srgbClr val="0070C0"/>
                          </a:solidFill>
                          <a:effectLst/>
                        </a:rPr>
                        <a:t> DDR2</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solidFill>
                            <a:srgbClr val="0070C0"/>
                          </a:solidFill>
                          <a:effectLst/>
                        </a:rPr>
                        <a:t> DDR3</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solidFill>
                            <a:srgbClr val="0070C0"/>
                          </a:solidFill>
                          <a:effectLst/>
                        </a:rPr>
                        <a:t> DDR4</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200">
                          <a:solidFill>
                            <a:srgbClr val="0070C0"/>
                          </a:solidFill>
                          <a:effectLst/>
                        </a:rPr>
                        <a:t> DDR5</a:t>
                      </a:r>
                    </a:p>
                  </a:txBody>
                  <a:tcPr marL="8378" marR="8378" marT="8378" marB="8378" anchor="ctr">
                    <a:lnL w="12700" cap="flat" cmpd="sng" algn="ctr">
                      <a:noFill/>
                      <a:prstDash val="solid"/>
                      <a:round/>
                      <a:headEnd type="none" w="med" len="med"/>
                      <a:tailEnd type="none" w="med" len="med"/>
                    </a:lnL>
                    <a:lnR w="12700" cmpd="sng">
                      <a:noFill/>
                      <a:prstDash val="solid"/>
                    </a:lnR>
                    <a:lnT w="12700" cmpd="sng">
                      <a:noFill/>
                      <a:prstDash val="soli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59779430"/>
                  </a:ext>
                </a:extLst>
              </a:tr>
              <a:tr h="185430">
                <a:tc>
                  <a:txBody>
                    <a:bodyPr/>
                    <a:lstStyle/>
                    <a:p>
                      <a:r>
                        <a:rPr lang="en-US" sz="1200">
                          <a:solidFill>
                            <a:srgbClr val="0070C0"/>
                          </a:solidFill>
                          <a:effectLst/>
                        </a:rPr>
                        <a:t>Trans</a:t>
                      </a:r>
                      <a:r>
                        <a:rPr lang="zh-CN" altLang="en-US" sz="1200">
                          <a:solidFill>
                            <a:srgbClr val="0070C0"/>
                          </a:solidFill>
                          <a:effectLst/>
                        </a:rPr>
                        <a:t> </a:t>
                      </a:r>
                      <a:r>
                        <a:rPr lang="en-US" sz="1200">
                          <a:solidFill>
                            <a:srgbClr val="0070C0"/>
                          </a:solidFill>
                          <a:effectLst/>
                        </a:rPr>
                        <a:t>Rate (GB/s)</a:t>
                      </a:r>
                    </a:p>
                  </a:txBody>
                  <a:tcPr marL="8378" marR="8378" marT="8378" marB="8378" anchor="ctr">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1200">
                          <a:solidFill>
                            <a:srgbClr val="0070C0"/>
                          </a:solidFill>
                          <a:effectLst/>
                        </a:rPr>
                        <a:t>2.1 - 3.2</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1200">
                          <a:solidFill>
                            <a:srgbClr val="0070C0"/>
                          </a:solidFill>
                          <a:effectLst/>
                        </a:rPr>
                        <a:t>4.2 - 6.4</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1200">
                          <a:solidFill>
                            <a:srgbClr val="0070C0"/>
                          </a:solidFill>
                          <a:effectLst/>
                        </a:rPr>
                        <a:t>8.5 - 14.9</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1200">
                          <a:solidFill>
                            <a:srgbClr val="0070C0"/>
                          </a:solidFill>
                          <a:effectLst/>
                        </a:rPr>
                        <a:t>17 - 25.6</a:t>
                      </a:r>
                    </a:p>
                  </a:txBody>
                  <a:tcPr marL="8378" marR="8378" marT="8378" marB="8378"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altLang="zh-CN" sz="1200">
                          <a:solidFill>
                            <a:srgbClr val="0070C0"/>
                          </a:solidFill>
                          <a:effectLst/>
                        </a:rPr>
                        <a:t>38.4 - 51.2</a:t>
                      </a:r>
                    </a:p>
                  </a:txBody>
                  <a:tcPr marL="8378" marR="8378" marT="8378" marB="8378" anchor="ctr">
                    <a:lnL w="1270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004924524"/>
                  </a:ext>
                </a:extLst>
              </a:tr>
            </a:tbl>
          </a:graphicData>
        </a:graphic>
      </p:graphicFrame>
      <p:sp>
        <p:nvSpPr>
          <p:cNvPr id="21" name="TextBox 4">
            <a:extLst>
              <a:ext uri="{FF2B5EF4-FFF2-40B4-BE49-F238E27FC236}">
                <a16:creationId xmlns:a16="http://schemas.microsoft.com/office/drawing/2014/main" id="{B3E1C04D-458B-C427-F144-4223FF84641F}"/>
              </a:ext>
            </a:extLst>
          </p:cNvPr>
          <p:cNvSpPr txBox="1"/>
          <p:nvPr/>
        </p:nvSpPr>
        <p:spPr>
          <a:xfrm>
            <a:off x="4943281" y="5973524"/>
            <a:ext cx="4233980" cy="738664"/>
          </a:xfrm>
          <a:prstGeom prst="rect">
            <a:avLst/>
          </a:prstGeom>
          <a:noFill/>
        </p:spPr>
        <p:txBody>
          <a:bodyPr wrap="none" rtlCol="0">
            <a:spAutoFit/>
          </a:bodyPr>
          <a:lstStyle/>
          <a:p>
            <a:r>
              <a:rPr lang="en-US" altLang="zh-CN" sz="1400" b="0" dirty="0">
                <a:solidFill>
                  <a:srgbClr val="0070C0"/>
                </a:solidFill>
                <a:latin typeface="Calibri" pitchFamily="34" charset="0"/>
              </a:rPr>
              <a:t>Others:</a:t>
            </a:r>
          </a:p>
          <a:p>
            <a:pPr marL="285750" indent="-285750">
              <a:buFont typeface="Arial" panose="020B0604020202020204" pitchFamily="34" charset="0"/>
              <a:buChar char="•"/>
            </a:pPr>
            <a:r>
              <a:rPr lang="en-US" sz="1400" b="0" dirty="0">
                <a:solidFill>
                  <a:srgbClr val="0070C0"/>
                </a:solidFill>
                <a:latin typeface="Calibri" pitchFamily="34" charset="0"/>
              </a:rPr>
              <a:t>CXL(Compute Express Link)</a:t>
            </a:r>
            <a:r>
              <a:rPr lang="en-US" altLang="zh-CN" sz="1400" b="0" dirty="0">
                <a:solidFill>
                  <a:srgbClr val="0070C0"/>
                </a:solidFill>
                <a:latin typeface="Calibri" pitchFamily="34" charset="0"/>
              </a:rPr>
              <a:t>(×1)</a:t>
            </a:r>
            <a:r>
              <a:rPr lang="en-US" sz="1400" b="0" dirty="0">
                <a:solidFill>
                  <a:srgbClr val="0070C0"/>
                </a:solidFill>
                <a:latin typeface="Calibri" pitchFamily="34" charset="0"/>
              </a:rPr>
              <a:t>: 3.9GB/s~7.56GB/s</a:t>
            </a:r>
          </a:p>
          <a:p>
            <a:pPr marL="285750" indent="-285750">
              <a:buFont typeface="Arial" panose="020B0604020202020204" pitchFamily="34" charset="0"/>
              <a:buChar char="•"/>
            </a:pPr>
            <a:r>
              <a:rPr lang="en-US" sz="1400" b="0" dirty="0">
                <a:solidFill>
                  <a:srgbClr val="0070C0"/>
                </a:solidFill>
                <a:latin typeface="Calibri" pitchFamily="34" charset="0"/>
              </a:rPr>
              <a:t>RDMA: 40GB/s</a:t>
            </a:r>
            <a:endParaRPr lang="en-CN" sz="1400" b="0" dirty="0">
              <a:solidFill>
                <a:srgbClr val="0070C0"/>
              </a:solidFill>
              <a:latin typeface="Calibri" pitchFamily="34" charset="0"/>
            </a:endParaRPr>
          </a:p>
        </p:txBody>
      </p:sp>
      <p:sp>
        <p:nvSpPr>
          <p:cNvPr id="22" name="TextBox 4">
            <a:extLst>
              <a:ext uri="{FF2B5EF4-FFF2-40B4-BE49-F238E27FC236}">
                <a16:creationId xmlns:a16="http://schemas.microsoft.com/office/drawing/2014/main" id="{7E9D703A-72C9-B576-83A2-84E2A78CBD64}"/>
              </a:ext>
            </a:extLst>
          </p:cNvPr>
          <p:cNvSpPr txBox="1"/>
          <p:nvPr/>
        </p:nvSpPr>
        <p:spPr>
          <a:xfrm>
            <a:off x="1763688" y="3556202"/>
            <a:ext cx="1144102" cy="338554"/>
          </a:xfrm>
          <a:prstGeom prst="rect">
            <a:avLst/>
          </a:prstGeom>
          <a:noFill/>
          <a:ln w="19050">
            <a:solidFill>
              <a:srgbClr val="0070C0"/>
            </a:solidFill>
          </a:ln>
        </p:spPr>
        <p:txBody>
          <a:bodyPr wrap="square" rtlCol="0">
            <a:spAutoFit/>
          </a:bodyPr>
          <a:lstStyle/>
          <a:p>
            <a:pPr algn="ctr"/>
            <a:r>
              <a:rPr lang="en-US" altLang="zh-CN" sz="1600" b="0" dirty="0">
                <a:solidFill>
                  <a:srgbClr val="0070C0"/>
                </a:solidFill>
                <a:latin typeface="Calibri" pitchFamily="34" charset="0"/>
              </a:rPr>
              <a:t>NVMe</a:t>
            </a:r>
            <a:endParaRPr lang="en-CN" sz="1600" b="0" dirty="0">
              <a:solidFill>
                <a:srgbClr val="0070C0"/>
              </a:solidFill>
              <a:latin typeface="Calibri" pitchFamily="34" charset="0"/>
            </a:endParaRPr>
          </a:p>
        </p:txBody>
      </p:sp>
      <p:sp>
        <p:nvSpPr>
          <p:cNvPr id="23" name="TextBox 4">
            <a:extLst>
              <a:ext uri="{FF2B5EF4-FFF2-40B4-BE49-F238E27FC236}">
                <a16:creationId xmlns:a16="http://schemas.microsoft.com/office/drawing/2014/main" id="{3F43D87B-F78C-6052-FBBD-FD1BDE9DB249}"/>
              </a:ext>
            </a:extLst>
          </p:cNvPr>
          <p:cNvSpPr txBox="1"/>
          <p:nvPr/>
        </p:nvSpPr>
        <p:spPr>
          <a:xfrm>
            <a:off x="215225" y="2831358"/>
            <a:ext cx="2653483" cy="584775"/>
          </a:xfrm>
          <a:prstGeom prst="rect">
            <a:avLst/>
          </a:prstGeom>
          <a:noFill/>
        </p:spPr>
        <p:txBody>
          <a:bodyPr wrap="none" rtlCol="0">
            <a:spAutoFit/>
          </a:bodyPr>
          <a:lstStyle/>
          <a:p>
            <a:r>
              <a:rPr lang="en-US" altLang="zh-CN" sz="1600" b="0">
                <a:solidFill>
                  <a:srgbClr val="0070C0"/>
                </a:solidFill>
                <a:latin typeface="Calibri" pitchFamily="34" charset="0"/>
              </a:rPr>
              <a:t>single-lane (x1): </a:t>
            </a:r>
          </a:p>
          <a:p>
            <a:r>
              <a:rPr lang="en-US" altLang="zh-CN" sz="1600" b="0" dirty="0">
                <a:solidFill>
                  <a:srgbClr val="0070C0"/>
                </a:solidFill>
                <a:latin typeface="Calibri" pitchFamily="34" charset="0"/>
              </a:rPr>
              <a:t>250M</a:t>
            </a:r>
            <a:r>
              <a:rPr lang="en-US" sz="1600" b="0" dirty="0">
                <a:solidFill>
                  <a:srgbClr val="0070C0"/>
                </a:solidFill>
                <a:latin typeface="Calibri" pitchFamily="34" charset="0"/>
              </a:rPr>
              <a:t>B/s(v1)</a:t>
            </a:r>
            <a:r>
              <a:rPr lang="zh-CN" altLang="en-US" sz="1600" b="0" dirty="0">
                <a:solidFill>
                  <a:srgbClr val="0070C0"/>
                </a:solidFill>
                <a:latin typeface="Calibri" pitchFamily="34" charset="0"/>
              </a:rPr>
              <a:t>～</a:t>
            </a:r>
            <a:r>
              <a:rPr lang="en-US" altLang="zh-CN" sz="1600" b="0" dirty="0">
                <a:solidFill>
                  <a:srgbClr val="0070C0"/>
                </a:solidFill>
                <a:latin typeface="Calibri" pitchFamily="34" charset="0"/>
              </a:rPr>
              <a:t>15.13GB/s(v7)</a:t>
            </a:r>
            <a:endParaRPr lang="en-CN" sz="1600" b="0" dirty="0">
              <a:solidFill>
                <a:srgbClr val="0070C0"/>
              </a:solidFill>
              <a:latin typeface="Calibri" pitchFamily="34" charset="0"/>
            </a:endParaRPr>
          </a:p>
        </p:txBody>
      </p:sp>
      <p:cxnSp>
        <p:nvCxnSpPr>
          <p:cNvPr id="24" name="直线箭头连接符 23">
            <a:extLst>
              <a:ext uri="{FF2B5EF4-FFF2-40B4-BE49-F238E27FC236}">
                <a16:creationId xmlns:a16="http://schemas.microsoft.com/office/drawing/2014/main" id="{DA9EF485-1CC0-E509-CA37-D825000920B6}"/>
              </a:ext>
            </a:extLst>
          </p:cNvPr>
          <p:cNvCxnSpPr>
            <a:cxnSpLocks/>
            <a:stCxn id="23" idx="3"/>
          </p:cNvCxnSpPr>
          <p:nvPr/>
        </p:nvCxnSpPr>
        <p:spPr bwMode="auto">
          <a:xfrm>
            <a:off x="2868708" y="3123746"/>
            <a:ext cx="474396" cy="223505"/>
          </a:xfrm>
          <a:prstGeom prst="straightConnector1">
            <a:avLst/>
          </a:prstGeom>
          <a:noFill/>
          <a:ln w="9525" cap="flat" cmpd="sng" algn="ctr">
            <a:solidFill>
              <a:srgbClr val="0070C0"/>
            </a:solidFill>
            <a:prstDash val="dash"/>
            <a:round/>
            <a:headEnd type="none" w="med" len="med"/>
            <a:tailEnd type="triangle"/>
          </a:ln>
          <a:effectLst/>
        </p:spPr>
      </p:cxnSp>
    </p:spTree>
    <p:extLst>
      <p:ext uri="{BB962C8B-B14F-4D97-AF65-F5344CB8AC3E}">
        <p14:creationId xmlns:p14="http://schemas.microsoft.com/office/powerpoint/2010/main" val="3526569497"/>
      </p:ext>
    </p:extLst>
  </p:cSld>
  <p:clrMapOvr>
    <a:masterClrMapping/>
  </p:clrMapOvr>
  <p:transition/>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1" name="Shape 1271"/>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4556">
                <a:solidFill>
                  <a:srgbClr val="000000"/>
                </a:solidFill>
              </a:rPr>
              <a:t>Yay!</a:t>
            </a:r>
          </a:p>
        </p:txBody>
      </p:sp>
      <p:grpSp>
        <p:nvGrpSpPr>
          <p:cNvPr id="1304" name="Group 1304"/>
          <p:cNvGrpSpPr/>
          <p:nvPr/>
        </p:nvGrpSpPr>
        <p:grpSpPr>
          <a:xfrm rot="837938">
            <a:off x="3359288" y="1424616"/>
            <a:ext cx="2425425" cy="2425424"/>
            <a:chOff x="0" y="0"/>
            <a:chExt cx="3449491" cy="3449491"/>
          </a:xfrm>
        </p:grpSpPr>
        <p:sp>
          <p:nvSpPr>
            <p:cNvPr id="1272" name="Shape 1272"/>
            <p:cNvSpPr/>
            <p:nvPr/>
          </p:nvSpPr>
          <p:spPr>
            <a:xfrm>
              <a:off x="0" y="0"/>
              <a:ext cx="3449491" cy="344949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73" name="Shape 1273"/>
            <p:cNvSpPr/>
            <p:nvPr/>
          </p:nvSpPr>
          <p:spPr>
            <a:xfrm>
              <a:off x="381000" y="381000"/>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74" name="Shape 1274"/>
            <p:cNvSpPr/>
            <p:nvPr/>
          </p:nvSpPr>
          <p:spPr>
            <a:xfrm>
              <a:off x="889000" y="891028"/>
              <a:ext cx="1612951"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75" name="Shape 1275"/>
            <p:cNvSpPr/>
            <p:nvPr/>
          </p:nvSpPr>
          <p:spPr>
            <a:xfrm>
              <a:off x="42664" y="1724745"/>
              <a:ext cx="3364162"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76" name="Shape 1276"/>
            <p:cNvSpPr/>
            <p:nvPr/>
          </p:nvSpPr>
          <p:spPr>
            <a:xfrm flipV="1">
              <a:off x="1724744" y="42664"/>
              <a:ext cx="1" cy="336416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77" name="Shape 1277"/>
            <p:cNvSpPr/>
            <p:nvPr/>
          </p:nvSpPr>
          <p:spPr>
            <a:xfrm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78" name="Shape 1278"/>
            <p:cNvSpPr/>
            <p:nvPr/>
          </p:nvSpPr>
          <p:spPr>
            <a:xfrm flipH="1" flipV="1">
              <a:off x="535334" y="535334"/>
              <a:ext cx="2378822" cy="2378822"/>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solidFill>
                  <a:schemeClr val="bg1"/>
                </a:solidFill>
                <a:latin typeface="Calibri" panose="020F0502020204030204" pitchFamily="34" charset="0"/>
              </a:endParaRPr>
            </a:p>
          </p:txBody>
        </p:sp>
        <p:sp>
          <p:nvSpPr>
            <p:cNvPr id="1279" name="Shape 1279"/>
            <p:cNvSpPr/>
            <p:nvPr/>
          </p:nvSpPr>
          <p:spPr>
            <a:xfrm>
              <a:off x="1400895" y="1400895"/>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solidFill>
                  <a:schemeClr val="bg1"/>
                </a:solidFill>
                <a:latin typeface="Calibri" panose="020F0502020204030204" pitchFamily="34" charset="0"/>
              </a:endParaRPr>
            </a:p>
          </p:txBody>
        </p:sp>
        <p:sp>
          <p:nvSpPr>
            <p:cNvPr id="1280" name="Shape 1280"/>
            <p:cNvSpPr/>
            <p:nvPr/>
          </p:nvSpPr>
          <p:spPr>
            <a:xfrm>
              <a:off x="2089206" y="1194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a:t>
              </a:r>
            </a:p>
          </p:txBody>
        </p:sp>
        <p:sp>
          <p:nvSpPr>
            <p:cNvPr id="1281" name="Shape 1281"/>
            <p:cNvSpPr/>
            <p:nvPr/>
          </p:nvSpPr>
          <p:spPr>
            <a:xfrm>
              <a:off x="2089206" y="16262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2</a:t>
              </a:r>
            </a:p>
          </p:txBody>
        </p:sp>
        <p:sp>
          <p:nvSpPr>
            <p:cNvPr id="1282" name="Shape 1282"/>
            <p:cNvSpPr/>
            <p:nvPr/>
          </p:nvSpPr>
          <p:spPr>
            <a:xfrm>
              <a:off x="1708206" y="189581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3</a:t>
              </a:r>
            </a:p>
          </p:txBody>
        </p:sp>
        <p:sp>
          <p:nvSpPr>
            <p:cNvPr id="1283" name="Shape 1283"/>
            <p:cNvSpPr/>
            <p:nvPr/>
          </p:nvSpPr>
          <p:spPr>
            <a:xfrm>
              <a:off x="1708205" y="940430"/>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0</a:t>
              </a:r>
            </a:p>
          </p:txBody>
        </p:sp>
        <p:sp>
          <p:nvSpPr>
            <p:cNvPr id="1284" name="Shape 1284"/>
            <p:cNvSpPr/>
            <p:nvPr/>
          </p:nvSpPr>
          <p:spPr>
            <a:xfrm>
              <a:off x="1022405" y="11944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6</a:t>
              </a:r>
            </a:p>
          </p:txBody>
        </p:sp>
        <p:sp>
          <p:nvSpPr>
            <p:cNvPr id="1285" name="Shape 1285"/>
            <p:cNvSpPr/>
            <p:nvPr/>
          </p:nvSpPr>
          <p:spPr>
            <a:xfrm>
              <a:off x="1022405" y="162622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5</a:t>
              </a:r>
            </a:p>
          </p:txBody>
        </p:sp>
        <p:sp>
          <p:nvSpPr>
            <p:cNvPr id="1286" name="Shape 1286"/>
            <p:cNvSpPr/>
            <p:nvPr/>
          </p:nvSpPr>
          <p:spPr>
            <a:xfrm>
              <a:off x="1339905" y="1895809"/>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4</a:t>
              </a:r>
            </a:p>
          </p:txBody>
        </p:sp>
        <p:sp>
          <p:nvSpPr>
            <p:cNvPr id="1287" name="Shape 1287"/>
            <p:cNvSpPr/>
            <p:nvPr/>
          </p:nvSpPr>
          <p:spPr>
            <a:xfrm>
              <a:off x="1339906" y="940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7</a:t>
              </a:r>
            </a:p>
          </p:txBody>
        </p:sp>
        <p:sp>
          <p:nvSpPr>
            <p:cNvPr id="1288" name="Shape 1288"/>
            <p:cNvSpPr/>
            <p:nvPr/>
          </p:nvSpPr>
          <p:spPr>
            <a:xfrm>
              <a:off x="1911406" y="432428"/>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289" name="Shape 1289"/>
            <p:cNvSpPr/>
            <p:nvPr/>
          </p:nvSpPr>
          <p:spPr>
            <a:xfrm>
              <a:off x="2495605" y="996747"/>
              <a:ext cx="330575"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290" name="Shape 1290"/>
            <p:cNvSpPr/>
            <p:nvPr/>
          </p:nvSpPr>
          <p:spPr>
            <a:xfrm>
              <a:off x="2408974"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291" name="Shape 1291"/>
            <p:cNvSpPr/>
            <p:nvPr/>
          </p:nvSpPr>
          <p:spPr>
            <a:xfrm>
              <a:off x="1844345" y="2389258"/>
              <a:ext cx="477396"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292" name="Shape 1292"/>
            <p:cNvSpPr/>
            <p:nvPr/>
          </p:nvSpPr>
          <p:spPr>
            <a:xfrm>
              <a:off x="1048116" y="432429"/>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293" name="Shape 1293"/>
            <p:cNvSpPr/>
            <p:nvPr/>
          </p:nvSpPr>
          <p:spPr>
            <a:xfrm>
              <a:off x="400415" y="996746"/>
              <a:ext cx="558557" cy="595035"/>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294" name="Shape 1294"/>
            <p:cNvSpPr/>
            <p:nvPr/>
          </p:nvSpPr>
          <p:spPr>
            <a:xfrm>
              <a:off x="427773" y="178947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295" name="Shape 1295"/>
            <p:cNvSpPr/>
            <p:nvPr/>
          </p:nvSpPr>
          <p:spPr>
            <a:xfrm>
              <a:off x="1081823" y="2389259"/>
              <a:ext cx="503842" cy="533571"/>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800" b="1">
                  <a:solidFill>
                    <a:srgbClr val="971817"/>
                  </a:solidFill>
                  <a:latin typeface="Helvetica"/>
                  <a:ea typeface="Helvetica"/>
                  <a:cs typeface="Helvetica"/>
                  <a:sym typeface="Helvetica"/>
                </a:defRPr>
              </a:lvl1pPr>
            </a:lstStyle>
            <a:p>
              <a:pPr lvl="0">
                <a:defRPr sz="1800" b="0">
                  <a:solidFill>
                    <a:srgbClr val="000000"/>
                  </a:solidFill>
                </a:defRPr>
              </a:pPr>
              <a:r>
                <a:rPr sz="1969">
                  <a:solidFill>
                    <a:schemeClr val="bg1"/>
                  </a:solidFill>
                </a:rPr>
                <a:t>12</a:t>
              </a:r>
            </a:p>
          </p:txBody>
        </p:sp>
        <p:sp>
          <p:nvSpPr>
            <p:cNvPr id="1296" name="Shape 1296"/>
            <p:cNvSpPr/>
            <p:nvPr/>
          </p:nvSpPr>
          <p:spPr>
            <a:xfrm>
              <a:off x="1973652" y="4154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297" name="Shape 1297"/>
            <p:cNvSpPr/>
            <p:nvPr/>
          </p:nvSpPr>
          <p:spPr>
            <a:xfrm>
              <a:off x="2901515" y="87137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298" name="Shape 1298"/>
            <p:cNvSpPr/>
            <p:nvPr/>
          </p:nvSpPr>
          <p:spPr>
            <a:xfrm>
              <a:off x="2861889"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299" name="Shape 1299"/>
            <p:cNvSpPr/>
            <p:nvPr/>
          </p:nvSpPr>
          <p:spPr>
            <a:xfrm>
              <a:off x="2032209" y="285622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300" name="Shape 1300"/>
            <p:cNvSpPr/>
            <p:nvPr/>
          </p:nvSpPr>
          <p:spPr>
            <a:xfrm>
              <a:off x="957652" y="41546"/>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301" name="Shape 1301"/>
            <p:cNvSpPr/>
            <p:nvPr/>
          </p:nvSpPr>
          <p:spPr>
            <a:xfrm>
              <a:off x="82115" y="871377"/>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302" name="Shape 1302"/>
            <p:cNvSpPr/>
            <p:nvPr/>
          </p:nvSpPr>
          <p:spPr>
            <a:xfrm>
              <a:off x="105989" y="2107658"/>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303" name="Shape 1303"/>
            <p:cNvSpPr/>
            <p:nvPr/>
          </p:nvSpPr>
          <p:spPr>
            <a:xfrm>
              <a:off x="1016209" y="2856229"/>
              <a:ext cx="444566" cy="471833"/>
            </a:xfrm>
            <a:prstGeom prst="rect">
              <a:avLst/>
            </a:prstGeom>
            <a:noFill/>
            <a:ln w="12700" cap="flat">
              <a:noFill/>
              <a:miter lim="400000"/>
            </a:ln>
            <a:effectLst/>
            <a:extLst>
              <a:ext uri="{C572A759-6A51-4108-AA02-DFA0A04FC94B}">
                <ma14:wrappingTextBoxFlag xmlns="" xmlns:ma14="http://schemas.microsoft.com/office/mac/drawingml/2011/main" val="1"/>
              </a:ext>
            </a:extLst>
          </p:spPr>
          <p:txBody>
            <a:bodyPr wrap="none" lIns="35719" tIns="35719" rIns="35719" bIns="35719" numCol="1"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grpSp>
      <p:sp>
        <p:nvSpPr>
          <p:cNvPr id="1305" name="Shape 1305"/>
          <p:cNvSpPr/>
          <p:nvPr/>
        </p:nvSpPr>
        <p:spPr>
          <a:xfrm>
            <a:off x="3023914" y="3656400"/>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71817"/>
          </a:solidFill>
          <a:ln w="25400">
            <a:solidFill>
              <a:srgbClr val="FFFFFF"/>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306" name="Shape 1306"/>
          <p:cNvSpPr/>
          <p:nvPr/>
        </p:nvSpPr>
        <p:spPr>
          <a:xfrm flipV="1">
            <a:off x="3304262" y="3070923"/>
            <a:ext cx="616903" cy="864709"/>
          </a:xfrm>
          <a:prstGeom prst="line">
            <a:avLst/>
          </a:prstGeom>
          <a:ln w="139700">
            <a:solidFill>
              <a:srgbClr val="971817"/>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a:t>Time to Read/write</a:t>
            </a:r>
          </a:p>
        </p:txBody>
      </p:sp>
      <p:sp>
        <p:nvSpPr>
          <p:cNvPr id="5" name="Content Placeholder 4"/>
          <p:cNvSpPr>
            <a:spLocks noGrp="1"/>
          </p:cNvSpPr>
          <p:nvPr>
            <p:ph idx="1"/>
          </p:nvPr>
        </p:nvSpPr>
        <p:spPr>
          <a:xfrm>
            <a:off x="399665" y="1846178"/>
            <a:ext cx="8323433" cy="4297363"/>
          </a:xfrm>
        </p:spPr>
        <p:txBody>
          <a:bodyPr/>
          <a:lstStyle/>
          <a:p>
            <a:r>
              <a:rPr lang="en-US" dirty="0"/>
              <a:t>Three components:</a:t>
            </a:r>
          </a:p>
          <a:p>
            <a:r>
              <a:rPr lang="en-US" dirty="0">
                <a:solidFill>
                  <a:srgbClr val="0070C0"/>
                </a:solidFill>
              </a:rPr>
              <a:t>Time = seek + rotation + transfer time</a:t>
            </a:r>
          </a:p>
        </p:txBody>
      </p:sp>
    </p:spTree>
    <p:extLst>
      <p:ext uri="{BB962C8B-B14F-4D97-AF65-F5344CB8AC3E}">
        <p14:creationId xmlns:p14="http://schemas.microsoft.com/office/powerpoint/2010/main" val="23082167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8" name="Shape 1308"/>
          <p:cNvSpPr>
            <a:spLocks noGrp="1"/>
          </p:cNvSpPr>
          <p:nvPr>
            <p:ph type="title"/>
          </p:nvPr>
        </p:nvSpPr>
        <p:spPr>
          <a:prstGeom prst="rect">
            <a:avLst/>
          </a:prstGeom>
        </p:spPr>
        <p:txBody>
          <a:bodyPr/>
          <a:lstStyle/>
          <a:p>
            <a:pPr defTabSz="332708">
              <a:defRPr sz="1800">
                <a:solidFill>
                  <a:srgbClr val="000000"/>
                </a:solidFill>
              </a:defRPr>
            </a:pPr>
            <a:r>
              <a:rPr lang="en-US" sz="4000" dirty="0">
                <a:solidFill>
                  <a:srgbClr val="0070C0"/>
                </a:solidFill>
              </a:rPr>
              <a:t>Seek</a:t>
            </a:r>
            <a:r>
              <a:rPr lang="en-US" sz="4000" dirty="0">
                <a:solidFill>
                  <a:srgbClr val="000000"/>
                </a:solidFill>
              </a:rPr>
              <a:t>, Rotate, Transfer</a:t>
            </a:r>
          </a:p>
        </p:txBody>
      </p:sp>
      <p:sp>
        <p:nvSpPr>
          <p:cNvPr id="1309" name="Shape 1309"/>
          <p:cNvSpPr>
            <a:spLocks noGrp="1"/>
          </p:cNvSpPr>
          <p:nvPr>
            <p:ph type="body" idx="4294967295"/>
          </p:nvPr>
        </p:nvSpPr>
        <p:spPr>
          <a:xfrm>
            <a:off x="297646" y="1671566"/>
            <a:ext cx="8768863" cy="4797165"/>
          </a:xfrm>
          <a:prstGeom prst="rect">
            <a:avLst/>
          </a:prstGeom>
        </p:spPr>
        <p:txBody>
          <a:bodyPr>
            <a:normAutofit/>
          </a:bodyPr>
          <a:lstStyle/>
          <a:p>
            <a:pPr>
              <a:defRPr sz="1800">
                <a:solidFill>
                  <a:srgbClr val="000000"/>
                </a:solidFill>
              </a:defRPr>
            </a:pPr>
            <a:r>
              <a:rPr lang="en-US" sz="2672" dirty="0"/>
              <a:t>Seek cost: Function of cylinder distance</a:t>
            </a:r>
          </a:p>
          <a:p>
            <a:pPr lvl="1">
              <a:defRPr sz="1800">
                <a:solidFill>
                  <a:srgbClr val="000000"/>
                </a:solidFill>
              </a:defRPr>
            </a:pPr>
            <a:r>
              <a:rPr lang="en-US" sz="2461" dirty="0"/>
              <a:t>Not purely linear cost</a:t>
            </a:r>
          </a:p>
          <a:p>
            <a:pPr>
              <a:defRPr sz="1800">
                <a:solidFill>
                  <a:srgbClr val="000000"/>
                </a:solidFill>
              </a:defRPr>
            </a:pPr>
            <a:r>
              <a:rPr lang="en-US" sz="2672" dirty="0"/>
              <a:t>Seek Phases:</a:t>
            </a:r>
            <a:r>
              <a:rPr sz="2672" dirty="0"/>
              <a:t> accelerate, coast, decelerate, settle</a:t>
            </a:r>
          </a:p>
          <a:p>
            <a:pPr>
              <a:defRPr sz="1800">
                <a:solidFill>
                  <a:srgbClr val="000000"/>
                </a:solidFill>
              </a:defRPr>
            </a:pPr>
            <a:r>
              <a:rPr lang="en-US" sz="2672" dirty="0"/>
              <a:t>Settling alone can take </a:t>
            </a:r>
            <a:r>
              <a:rPr lang="en-US" sz="2672" dirty="0">
                <a:solidFill>
                  <a:srgbClr val="0070C0"/>
                </a:solidFill>
              </a:rPr>
              <a:t>0.5 - 2 </a:t>
            </a:r>
            <a:r>
              <a:rPr lang="en-US" sz="2672" dirty="0" err="1">
                <a:solidFill>
                  <a:srgbClr val="0070C0"/>
                </a:solidFill>
              </a:rPr>
              <a:t>ms</a:t>
            </a:r>
            <a:endParaRPr lang="en-US" sz="2672" dirty="0">
              <a:solidFill>
                <a:srgbClr val="0070C0"/>
              </a:solidFill>
            </a:endParaRPr>
          </a:p>
          <a:p>
            <a:pPr>
              <a:defRPr sz="1800">
                <a:solidFill>
                  <a:srgbClr val="000000"/>
                </a:solidFill>
              </a:defRPr>
            </a:pPr>
            <a:r>
              <a:rPr lang="en-US" sz="2672" dirty="0"/>
              <a:t>Entire s</a:t>
            </a:r>
            <a:r>
              <a:rPr sz="2672" dirty="0"/>
              <a:t>eeks often take</a:t>
            </a:r>
            <a:r>
              <a:rPr lang="en-US" sz="2672" dirty="0"/>
              <a:t>s</a:t>
            </a:r>
            <a:r>
              <a:rPr sz="2672" dirty="0"/>
              <a:t> several milliseconds</a:t>
            </a:r>
            <a:endParaRPr lang="en-US" sz="2672" dirty="0"/>
          </a:p>
          <a:p>
            <a:pPr lvl="1">
              <a:defRPr sz="1800">
                <a:solidFill>
                  <a:srgbClr val="000000"/>
                </a:solidFill>
              </a:defRPr>
            </a:pPr>
            <a:r>
              <a:rPr sz="2461" b="1" dirty="0">
                <a:solidFill>
                  <a:srgbClr val="0070C0"/>
                </a:solidFill>
              </a:rPr>
              <a:t>4 - 10 ms</a:t>
            </a:r>
            <a:endParaRPr lang="en-US" sz="2461" b="1" dirty="0">
              <a:solidFill>
                <a:srgbClr val="0070C0"/>
              </a:solidFill>
            </a:endParaRPr>
          </a:p>
          <a:p>
            <a:pPr>
              <a:defRPr sz="1800">
                <a:solidFill>
                  <a:srgbClr val="000000"/>
                </a:solidFill>
              </a:defRPr>
            </a:pPr>
            <a:r>
              <a:rPr lang="en-US" sz="2672" dirty="0"/>
              <a:t>Approximate average seek distance = </a:t>
            </a:r>
            <a:r>
              <a:rPr lang="en-US" sz="2672" dirty="0">
                <a:solidFill>
                  <a:srgbClr val="0070C0"/>
                </a:solidFill>
              </a:rPr>
              <a:t>1/3 max seek distance</a:t>
            </a:r>
          </a:p>
        </p:txBody>
      </p:sp>
    </p:spTree>
  </p:cSld>
  <p:clrMapOvr>
    <a:masterClrMapping/>
  </p:clrMapOvr>
  <p:transition/>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1" name="Shape 1311"/>
          <p:cNvSpPr>
            <a:spLocks noGrp="1"/>
          </p:cNvSpPr>
          <p:nvPr>
            <p:ph type="title"/>
          </p:nvPr>
        </p:nvSpPr>
        <p:spPr>
          <a:prstGeom prst="rect">
            <a:avLst/>
          </a:prstGeom>
        </p:spPr>
        <p:txBody>
          <a:bodyPr/>
          <a:lstStyle/>
          <a:p>
            <a:pPr defTabSz="332708">
              <a:defRPr sz="1800">
                <a:solidFill>
                  <a:srgbClr val="000000"/>
                </a:solidFill>
              </a:defRPr>
            </a:pPr>
            <a:r>
              <a:rPr lang="en-US" sz="4000" dirty="0">
                <a:solidFill>
                  <a:srgbClr val="000000"/>
                </a:solidFill>
              </a:rPr>
              <a:t>Seek, </a:t>
            </a:r>
            <a:r>
              <a:rPr lang="en-US" sz="4000" dirty="0">
                <a:solidFill>
                  <a:srgbClr val="0070C0"/>
                </a:solidFill>
              </a:rPr>
              <a:t>Rotate</a:t>
            </a:r>
            <a:r>
              <a:rPr lang="en-US" sz="4000" dirty="0">
                <a:solidFill>
                  <a:srgbClr val="000000"/>
                </a:solidFill>
              </a:rPr>
              <a:t>, Transfer</a:t>
            </a:r>
          </a:p>
        </p:txBody>
      </p:sp>
      <p:sp>
        <p:nvSpPr>
          <p:cNvPr id="1312" name="Shape 1312"/>
          <p:cNvSpPr>
            <a:spLocks noGrp="1"/>
          </p:cNvSpPr>
          <p:nvPr>
            <p:ph type="body" idx="4294967295"/>
          </p:nvPr>
        </p:nvSpPr>
        <p:spPr>
          <a:xfrm>
            <a:off x="400676" y="1660117"/>
            <a:ext cx="7804547" cy="4774267"/>
          </a:xfrm>
          <a:prstGeom prst="rect">
            <a:avLst/>
          </a:prstGeom>
        </p:spPr>
        <p:txBody>
          <a:bodyPr>
            <a:normAutofit/>
          </a:bodyPr>
          <a:lstStyle/>
          <a:p>
            <a:pPr>
              <a:defRPr sz="1800">
                <a:solidFill>
                  <a:srgbClr val="000000"/>
                </a:solidFill>
              </a:defRPr>
            </a:pPr>
            <a:r>
              <a:rPr sz="2672" dirty="0">
                <a:solidFill>
                  <a:srgbClr val="333333"/>
                </a:solidFill>
              </a:rPr>
              <a:t>Depends on rotations per minute (RPM)</a:t>
            </a:r>
            <a:endParaRPr lang="en-US" sz="2672" dirty="0">
              <a:solidFill>
                <a:srgbClr val="333333"/>
              </a:solidFill>
            </a:endParaRPr>
          </a:p>
          <a:p>
            <a:pPr lvl="1">
              <a:defRPr sz="1800">
                <a:solidFill>
                  <a:srgbClr val="000000"/>
                </a:solidFill>
              </a:defRPr>
            </a:pPr>
            <a:r>
              <a:rPr sz="2461" dirty="0">
                <a:solidFill>
                  <a:srgbClr val="333333"/>
                </a:solidFill>
              </a:rPr>
              <a:t>7200 RPM is common, 15000 RPM is high end.</a:t>
            </a:r>
          </a:p>
          <a:p>
            <a:pPr>
              <a:defRPr sz="1800">
                <a:solidFill>
                  <a:srgbClr val="000000"/>
                </a:solidFill>
              </a:defRPr>
            </a:pPr>
            <a:r>
              <a:rPr lang="en-US" sz="2672" dirty="0">
                <a:solidFill>
                  <a:srgbClr val="333333"/>
                </a:solidFill>
              </a:rPr>
              <a:t>With 7200 RPM, how long to rotate around?</a:t>
            </a:r>
            <a:endParaRPr sz="2672" dirty="0">
              <a:solidFill>
                <a:srgbClr val="333333"/>
              </a:solidFill>
            </a:endParaRPr>
          </a:p>
          <a:p>
            <a:pPr lvl="1">
              <a:defRPr sz="1800">
                <a:solidFill>
                  <a:srgbClr val="000000"/>
                </a:solidFill>
              </a:defRPr>
            </a:pPr>
            <a:r>
              <a:rPr sz="2461" dirty="0">
                <a:solidFill>
                  <a:srgbClr val="333333"/>
                </a:solidFill>
              </a:rPr>
              <a:t>1 / 7200 RPM =</a:t>
            </a:r>
          </a:p>
          <a:p>
            <a:pPr lvl="1">
              <a:defRPr sz="1800">
                <a:solidFill>
                  <a:srgbClr val="000000"/>
                </a:solidFill>
              </a:defRPr>
            </a:pPr>
            <a:r>
              <a:rPr sz="2461" dirty="0">
                <a:solidFill>
                  <a:srgbClr val="333333"/>
                </a:solidFill>
              </a:rPr>
              <a:t>1 minute / 7200 rotations = </a:t>
            </a:r>
          </a:p>
          <a:p>
            <a:pPr lvl="1">
              <a:defRPr sz="1800">
                <a:solidFill>
                  <a:srgbClr val="000000"/>
                </a:solidFill>
              </a:defRPr>
            </a:pPr>
            <a:r>
              <a:rPr sz="2461" dirty="0">
                <a:solidFill>
                  <a:srgbClr val="333333"/>
                </a:solidFill>
              </a:rPr>
              <a:t>1 second / 120 rotations =</a:t>
            </a:r>
          </a:p>
          <a:p>
            <a:pPr lvl="1">
              <a:defRPr sz="1800">
                <a:solidFill>
                  <a:srgbClr val="000000"/>
                </a:solidFill>
              </a:defRPr>
            </a:pPr>
            <a:r>
              <a:rPr lang="en-US" sz="2461" dirty="0">
                <a:solidFill>
                  <a:srgbClr val="333333"/>
                </a:solidFill>
              </a:rPr>
              <a:t>8.3</a:t>
            </a:r>
            <a:r>
              <a:rPr sz="2461" dirty="0">
                <a:solidFill>
                  <a:srgbClr val="333333"/>
                </a:solidFill>
              </a:rPr>
              <a:t> ms / rotation</a:t>
            </a:r>
            <a:endParaRPr lang="en-US" sz="2461" dirty="0">
              <a:solidFill>
                <a:srgbClr val="333333"/>
              </a:solidFill>
            </a:endParaRPr>
          </a:p>
          <a:p>
            <a:pPr lvl="1">
              <a:defRPr sz="1800">
                <a:solidFill>
                  <a:srgbClr val="000000"/>
                </a:solidFill>
              </a:defRPr>
            </a:pPr>
            <a:endParaRPr lang="en-US" sz="2461" dirty="0">
              <a:solidFill>
                <a:srgbClr val="333333"/>
              </a:solidFill>
            </a:endParaRPr>
          </a:p>
          <a:p>
            <a:pPr>
              <a:defRPr sz="1800">
                <a:solidFill>
                  <a:srgbClr val="000000"/>
                </a:solidFill>
              </a:defRPr>
            </a:pPr>
            <a:r>
              <a:rPr lang="en-US" sz="2672" dirty="0">
                <a:solidFill>
                  <a:srgbClr val="333333"/>
                </a:solidFill>
              </a:rPr>
              <a:t>Average rotation?</a:t>
            </a:r>
          </a:p>
          <a:p>
            <a:pPr lvl="1">
              <a:defRPr sz="1800">
                <a:solidFill>
                  <a:srgbClr val="000000"/>
                </a:solidFill>
              </a:defRPr>
            </a:pPr>
            <a:r>
              <a:rPr lang="en-US" sz="2461" dirty="0">
                <a:solidFill>
                  <a:srgbClr val="333333"/>
                </a:solidFill>
              </a:rPr>
              <a:t>8.3 ms / 2 = </a:t>
            </a:r>
            <a:r>
              <a:rPr lang="en-US" sz="2461" dirty="0">
                <a:solidFill>
                  <a:srgbClr val="0070C0"/>
                </a:solidFill>
              </a:rPr>
              <a:t>4.15 ms </a:t>
            </a:r>
            <a:endParaRPr sz="2461" dirty="0">
              <a:solidFill>
                <a:srgbClr val="0070C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2">
                                            <p:txEl>
                                              <p:pRg st="3" end="3"/>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12">
                                            <p:txEl>
                                              <p:pRg st="4" end="4"/>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12">
                                            <p:txEl>
                                              <p:pRg st="5" end="5"/>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12">
                                            <p:txEl>
                                              <p:pRg st="6" end="6"/>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312">
                                            <p:txEl>
                                              <p:pRg st="8" end="8"/>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1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2" grpId="0" uiExpand="1" build="p"/>
    </p:bld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8" name="Shape 1318"/>
          <p:cNvSpPr>
            <a:spLocks noGrp="1"/>
          </p:cNvSpPr>
          <p:nvPr>
            <p:ph type="title"/>
          </p:nvPr>
        </p:nvSpPr>
        <p:spPr>
          <a:prstGeom prst="rect">
            <a:avLst/>
          </a:prstGeom>
        </p:spPr>
        <p:txBody>
          <a:bodyPr/>
          <a:lstStyle/>
          <a:p>
            <a:pPr defTabSz="332708">
              <a:defRPr sz="1800">
                <a:solidFill>
                  <a:srgbClr val="000000"/>
                </a:solidFill>
              </a:defRPr>
            </a:pPr>
            <a:r>
              <a:rPr sz="4000" dirty="0">
                <a:solidFill>
                  <a:srgbClr val="000000"/>
                </a:solidFill>
              </a:rPr>
              <a:t>Seek, Rotate, </a:t>
            </a:r>
            <a:r>
              <a:rPr sz="4000" dirty="0">
                <a:solidFill>
                  <a:srgbClr val="0070C0"/>
                </a:solidFill>
              </a:rPr>
              <a:t>Transfer</a:t>
            </a:r>
          </a:p>
        </p:txBody>
      </p:sp>
      <p:sp>
        <p:nvSpPr>
          <p:cNvPr id="1319" name="Shape 1319"/>
          <p:cNvSpPr>
            <a:spLocks noGrp="1"/>
          </p:cNvSpPr>
          <p:nvPr>
            <p:ph type="body" idx="4294967295"/>
          </p:nvPr>
        </p:nvSpPr>
        <p:spPr>
          <a:xfrm>
            <a:off x="354884" y="1545953"/>
            <a:ext cx="7804547" cy="5090470"/>
          </a:xfrm>
          <a:prstGeom prst="rect">
            <a:avLst/>
          </a:prstGeom>
        </p:spPr>
        <p:txBody>
          <a:bodyPr>
            <a:normAutofit/>
          </a:bodyPr>
          <a:lstStyle/>
          <a:p>
            <a:pPr>
              <a:defRPr sz="1800">
                <a:solidFill>
                  <a:srgbClr val="000000"/>
                </a:solidFill>
              </a:defRPr>
            </a:pPr>
            <a:r>
              <a:rPr sz="2672" dirty="0"/>
              <a:t>Pretty fast — depends on </a:t>
            </a:r>
            <a:r>
              <a:rPr sz="2672" dirty="0">
                <a:solidFill>
                  <a:srgbClr val="0070C0"/>
                </a:solidFill>
              </a:rPr>
              <a:t>RPM</a:t>
            </a:r>
            <a:r>
              <a:rPr sz="2672" dirty="0"/>
              <a:t> and </a:t>
            </a:r>
            <a:r>
              <a:rPr sz="2672" dirty="0">
                <a:solidFill>
                  <a:srgbClr val="0070C0"/>
                </a:solidFill>
              </a:rPr>
              <a:t>sector density</a:t>
            </a:r>
            <a:endParaRPr sz="2672" dirty="0"/>
          </a:p>
          <a:p>
            <a:pPr>
              <a:defRPr sz="1800">
                <a:solidFill>
                  <a:srgbClr val="000000"/>
                </a:solidFill>
              </a:defRPr>
            </a:pPr>
            <a:endParaRPr sz="2672" dirty="0"/>
          </a:p>
          <a:p>
            <a:pPr>
              <a:defRPr sz="1800">
                <a:solidFill>
                  <a:srgbClr val="000000"/>
                </a:solidFill>
              </a:defRPr>
            </a:pPr>
            <a:r>
              <a:rPr sz="2672" dirty="0">
                <a:solidFill>
                  <a:srgbClr val="0070C0"/>
                </a:solidFill>
              </a:rPr>
              <a:t>100+ MB/s </a:t>
            </a:r>
            <a:r>
              <a:rPr sz="2672" dirty="0"/>
              <a:t>is typical</a:t>
            </a:r>
            <a:r>
              <a:rPr lang="en-US" sz="2672" dirty="0"/>
              <a:t> for maximum transfer rate</a:t>
            </a:r>
          </a:p>
          <a:p>
            <a:pPr>
              <a:defRPr sz="1800">
                <a:solidFill>
                  <a:srgbClr val="000000"/>
                </a:solidFill>
              </a:defRPr>
            </a:pPr>
            <a:endParaRPr lang="en-US" sz="2672" dirty="0"/>
          </a:p>
          <a:p>
            <a:pPr>
              <a:defRPr sz="1800">
                <a:solidFill>
                  <a:srgbClr val="000000"/>
                </a:solidFill>
              </a:defRPr>
            </a:pPr>
            <a:r>
              <a:rPr lang="en-US" sz="2672" dirty="0"/>
              <a:t>How long to transfer 512-bytes?</a:t>
            </a:r>
            <a:endParaRPr sz="2672" dirty="0"/>
          </a:p>
          <a:p>
            <a:pPr>
              <a:defRPr sz="1800">
                <a:solidFill>
                  <a:srgbClr val="000000"/>
                </a:solidFill>
              </a:defRPr>
            </a:pPr>
            <a:endParaRPr sz="2672" dirty="0"/>
          </a:p>
          <a:p>
            <a:pPr>
              <a:defRPr sz="1800">
                <a:solidFill>
                  <a:srgbClr val="000000"/>
                </a:solidFill>
              </a:defRPr>
            </a:pPr>
            <a:r>
              <a:rPr lang="en-US" sz="2672" dirty="0"/>
              <a:t>512 bytes * (</a:t>
            </a:r>
            <a:r>
              <a:rPr sz="2672" dirty="0"/>
              <a:t>1s / 100 MB</a:t>
            </a:r>
            <a:r>
              <a:rPr lang="en-US" sz="2672" dirty="0"/>
              <a:t>)</a:t>
            </a:r>
            <a:r>
              <a:rPr sz="2672" dirty="0"/>
              <a:t> = </a:t>
            </a:r>
            <a:r>
              <a:rPr lang="en-US" sz="2672" dirty="0"/>
              <a:t>5 </a:t>
            </a:r>
            <a:r>
              <a:rPr lang="en-US" sz="2672" dirty="0">
                <a:solidFill>
                  <a:srgbClr val="0070C0"/>
                </a:solidFill>
              </a:rPr>
              <a:t>us</a:t>
            </a:r>
            <a:endParaRPr sz="2672" dirty="0">
              <a:solidFill>
                <a:srgbClr val="0070C0"/>
              </a:solidFill>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9" grpId="0" uiExpand="1" build="p"/>
    </p:bld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4" name="Shape 1324"/>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Workload</a:t>
            </a:r>
            <a:r>
              <a:rPr lang="en-US" sz="3600" dirty="0">
                <a:solidFill>
                  <a:srgbClr val="000000"/>
                </a:solidFill>
              </a:rPr>
              <a:t> Performance</a:t>
            </a:r>
            <a:endParaRPr sz="3600" dirty="0">
              <a:solidFill>
                <a:srgbClr val="000000"/>
              </a:solidFill>
            </a:endParaRPr>
          </a:p>
        </p:txBody>
      </p:sp>
      <p:sp>
        <p:nvSpPr>
          <p:cNvPr id="1325" name="Shape 1325"/>
          <p:cNvSpPr>
            <a:spLocks noGrp="1"/>
          </p:cNvSpPr>
          <p:nvPr>
            <p:ph type="body" idx="4294967295"/>
          </p:nvPr>
        </p:nvSpPr>
        <p:spPr>
          <a:xfrm>
            <a:off x="263302" y="1534177"/>
            <a:ext cx="8445252" cy="5129189"/>
          </a:xfrm>
          <a:prstGeom prst="rect">
            <a:avLst/>
          </a:prstGeom>
        </p:spPr>
        <p:txBody>
          <a:bodyPr>
            <a:normAutofit/>
          </a:bodyPr>
          <a:lstStyle/>
          <a:p>
            <a:pPr>
              <a:defRPr sz="1800">
                <a:solidFill>
                  <a:srgbClr val="000000"/>
                </a:solidFill>
              </a:defRPr>
            </a:pPr>
            <a:r>
              <a:rPr sz="2672" dirty="0"/>
              <a:t>So…</a:t>
            </a:r>
          </a:p>
          <a:p>
            <a:pPr lvl="1">
              <a:defRPr sz="1800">
                <a:solidFill>
                  <a:srgbClr val="000000"/>
                </a:solidFill>
              </a:defRPr>
            </a:pPr>
            <a:r>
              <a:rPr sz="2272" dirty="0"/>
              <a:t>seeks are slow</a:t>
            </a:r>
          </a:p>
          <a:p>
            <a:pPr lvl="1">
              <a:defRPr sz="1800">
                <a:solidFill>
                  <a:srgbClr val="000000"/>
                </a:solidFill>
              </a:defRPr>
            </a:pPr>
            <a:r>
              <a:rPr sz="2272" dirty="0"/>
              <a:t>rotations are slow</a:t>
            </a:r>
          </a:p>
          <a:p>
            <a:pPr lvl="1">
              <a:defRPr sz="1800">
                <a:solidFill>
                  <a:srgbClr val="000000"/>
                </a:solidFill>
              </a:defRPr>
            </a:pPr>
            <a:r>
              <a:rPr sz="2272" dirty="0"/>
              <a:t>transfers are fast</a:t>
            </a:r>
          </a:p>
          <a:p>
            <a:pPr>
              <a:defRPr sz="1800">
                <a:solidFill>
                  <a:srgbClr val="000000"/>
                </a:solidFill>
              </a:defRPr>
            </a:pPr>
            <a:endParaRPr sz="2672" dirty="0"/>
          </a:p>
          <a:p>
            <a:pPr>
              <a:defRPr sz="1800">
                <a:solidFill>
                  <a:srgbClr val="000000"/>
                </a:solidFill>
              </a:defRPr>
            </a:pPr>
            <a:r>
              <a:rPr sz="2672" dirty="0"/>
              <a:t>What kind of workload is fastest for disks?</a:t>
            </a:r>
          </a:p>
          <a:p>
            <a:pPr lvl="1">
              <a:defRPr sz="1800">
                <a:solidFill>
                  <a:srgbClr val="000000"/>
                </a:solidFill>
              </a:defRPr>
            </a:pPr>
            <a:r>
              <a:rPr sz="2400" dirty="0">
                <a:solidFill>
                  <a:srgbClr val="0070C0"/>
                </a:solidFill>
                <a:ea typeface="Helvetica"/>
                <a:cs typeface="Calibri" panose="020F0502020204030204" pitchFamily="34" charset="0"/>
                <a:sym typeface="Helvetica"/>
              </a:rPr>
              <a:t>Sequential</a:t>
            </a:r>
            <a:r>
              <a:rPr sz="2400" dirty="0"/>
              <a:t>: access sectors in order (transfer dominated)</a:t>
            </a:r>
          </a:p>
          <a:p>
            <a:pPr lvl="1">
              <a:defRPr sz="1800">
                <a:solidFill>
                  <a:srgbClr val="000000"/>
                </a:solidFill>
              </a:defRPr>
            </a:pPr>
            <a:r>
              <a:rPr sz="2400" dirty="0">
                <a:solidFill>
                  <a:srgbClr val="0070C0"/>
                </a:solidFill>
                <a:ea typeface="Helvetica"/>
                <a:cs typeface="Calibri" panose="020F0502020204030204" pitchFamily="34" charset="0"/>
                <a:sym typeface="Helvetica"/>
              </a:rPr>
              <a:t>Random</a:t>
            </a:r>
            <a:r>
              <a:rPr sz="2400" dirty="0"/>
              <a:t>: access sectors arbitrarily (seek+rotation dominated)</a:t>
            </a: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25">
                                            <p:txEl>
                                              <p:pRg st="6" end="6"/>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2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25" grpId="0" uiExpand="1" build="p"/>
    </p:bld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0" name="Shape 1330"/>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a:solidFill>
                  <a:srgbClr val="000000"/>
                </a:solidFill>
              </a:rPr>
              <a:t>Disk Spec</a:t>
            </a:r>
          </a:p>
        </p:txBody>
      </p:sp>
      <p:graphicFrame>
        <p:nvGraphicFramePr>
          <p:cNvPr id="1331" name="Table 1331"/>
          <p:cNvGraphicFramePr/>
          <p:nvPr>
            <p:extLst>
              <p:ext uri="{D42A27DB-BD31-4B8C-83A1-F6EECF244321}">
                <p14:modId xmlns:p14="http://schemas.microsoft.com/office/powerpoint/2010/main" val="2769379682"/>
              </p:ext>
            </p:extLst>
          </p:nvPr>
        </p:nvGraphicFramePr>
        <p:xfrm>
          <a:off x="1268673" y="1915363"/>
          <a:ext cx="6278416" cy="3080744"/>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Cheetah </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Barracuda</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Capacity</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300 GB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 TB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RPM</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15,000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7,200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Avg Seek</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9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Max Transfer</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125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105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4"/>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Platters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5"/>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Cache</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16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32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6"/>
                  </a:ext>
                </a:extLst>
              </a:tr>
              <a:tr h="383977">
                <a:tc>
                  <a:txBody>
                    <a:bodyPr/>
                    <a:lstStyle/>
                    <a:p>
                      <a:pPr lvl="0" defTabSz="914400">
                        <a:defRPr>
                          <a:solidFill>
                            <a:srgbClr val="000000"/>
                          </a:solidFill>
                        </a:defRPr>
                      </a:pPr>
                      <a:r>
                        <a:rPr lang="en-US" altLang="zh-CN" sz="2000" b="0" i="0" dirty="0">
                          <a:solidFill>
                            <a:srgbClr val="FFFFFF"/>
                          </a:solidFill>
                          <a:latin typeface="Calibri" panose="020F0502020204030204" pitchFamily="34" charset="0"/>
                          <a:cs typeface="Calibri" panose="020F0502020204030204" pitchFamily="34" charset="0"/>
                        </a:rPr>
                        <a:t>Connects</a:t>
                      </a:r>
                      <a:r>
                        <a:rPr lang="zh-CN" altLang="en-US" sz="2000" b="0" i="0" dirty="0">
                          <a:solidFill>
                            <a:srgbClr val="FFFFFF"/>
                          </a:solidFill>
                          <a:latin typeface="Calibri" panose="020F0502020204030204" pitchFamily="34" charset="0"/>
                          <a:cs typeface="Calibri" panose="020F0502020204030204" pitchFamily="34" charset="0"/>
                        </a:rPr>
                        <a:t> </a:t>
                      </a:r>
                      <a:r>
                        <a:rPr lang="en-US" altLang="zh-CN" sz="2000" b="0" i="0" dirty="0">
                          <a:solidFill>
                            <a:srgbClr val="FFFFFF"/>
                          </a:solidFill>
                          <a:latin typeface="Calibri" panose="020F0502020204030204" pitchFamily="34" charset="0"/>
                          <a:cs typeface="Calibri" panose="020F0502020204030204" pitchFamily="34" charset="0"/>
                        </a:rPr>
                        <a:t>via</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lang="en-US" altLang="zh-CN" sz="2000" b="0" i="0" dirty="0">
                          <a:solidFill>
                            <a:srgbClr val="FFFFFF"/>
                          </a:solidFill>
                          <a:latin typeface="Calibri" panose="020F0502020204030204" pitchFamily="34" charset="0"/>
                          <a:cs typeface="Calibri" panose="020F0502020204030204" pitchFamily="34" charset="0"/>
                        </a:rPr>
                        <a:t>SCSI</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lang="en-US" altLang="zh-CN" sz="2000" b="0" i="0" dirty="0">
                          <a:solidFill>
                            <a:srgbClr val="FFFFFF"/>
                          </a:solidFill>
                          <a:latin typeface="Calibri" panose="020F0502020204030204" pitchFamily="34" charset="0"/>
                          <a:cs typeface="Calibri" panose="020F0502020204030204" pitchFamily="34" charset="0"/>
                        </a:rPr>
                        <a:t>SATA</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113379714"/>
                  </a:ext>
                </a:extLst>
              </a:tr>
            </a:tbl>
          </a:graphicData>
        </a:graphic>
      </p:graphicFrame>
      <p:sp>
        <p:nvSpPr>
          <p:cNvPr id="1332" name="Shape 1332"/>
          <p:cNvSpPr/>
          <p:nvPr/>
        </p:nvSpPr>
        <p:spPr>
          <a:xfrm>
            <a:off x="779464" y="5157192"/>
            <a:ext cx="674357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Sequential</a:t>
            </a:r>
            <a:r>
              <a:rPr sz="2531" b="0" dirty="0">
                <a:solidFill>
                  <a:srgbClr val="000000"/>
                </a:solidFill>
                <a:latin typeface="Calibri" panose="020F0502020204030204" pitchFamily="34" charset="0"/>
              </a:rPr>
              <a:t> workload: what is throughput for each?</a:t>
            </a:r>
          </a:p>
        </p:txBody>
      </p:sp>
      <p:sp>
        <p:nvSpPr>
          <p:cNvPr id="5" name="Shape 1336"/>
          <p:cNvSpPr/>
          <p:nvPr/>
        </p:nvSpPr>
        <p:spPr>
          <a:xfrm>
            <a:off x="3260610" y="5615662"/>
            <a:ext cx="2923878"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lgn="r">
              <a:defRPr sz="1800">
                <a:solidFill>
                  <a:srgbClr val="000000"/>
                </a:solidFill>
              </a:defRPr>
            </a:pPr>
            <a:r>
              <a:rPr sz="2531" b="0" dirty="0">
                <a:solidFill>
                  <a:srgbClr val="000000"/>
                </a:solidFill>
                <a:latin typeface="Calibri" panose="020F0502020204030204" pitchFamily="34" charset="0"/>
              </a:rPr>
              <a:t>Cheeta: 125 MB/s.</a:t>
            </a:r>
          </a:p>
          <a:p>
            <a:pPr lvl="0" algn="r">
              <a:defRPr sz="1800">
                <a:solidFill>
                  <a:srgbClr val="000000"/>
                </a:solidFill>
              </a:defRPr>
            </a:pPr>
            <a:r>
              <a:rPr sz="2531" b="0" dirty="0">
                <a:solidFill>
                  <a:srgbClr val="000000"/>
                </a:solidFill>
                <a:latin typeface="Calibri" panose="020F0502020204030204" pitchFamily="34" charset="0"/>
              </a:rPr>
              <a:t>Barracuda: 105 MB/s.</a:t>
            </a:r>
          </a:p>
        </p:txBody>
      </p:sp>
      <p:sp>
        <p:nvSpPr>
          <p:cNvPr id="3" name="文本框 2">
            <a:extLst>
              <a:ext uri="{FF2B5EF4-FFF2-40B4-BE49-F238E27FC236}">
                <a16:creationId xmlns:a16="http://schemas.microsoft.com/office/drawing/2014/main" id="{27EC874E-60BF-25CF-A6C3-D42A2377AA49}"/>
              </a:ext>
            </a:extLst>
          </p:cNvPr>
          <p:cNvSpPr txBox="1"/>
          <p:nvPr/>
        </p:nvSpPr>
        <p:spPr>
          <a:xfrm>
            <a:off x="2915816" y="1292613"/>
            <a:ext cx="2376264" cy="646331"/>
          </a:xfrm>
          <a:prstGeom prst="rect">
            <a:avLst/>
          </a:prstGeom>
          <a:noFill/>
        </p:spPr>
        <p:txBody>
          <a:bodyPr wrap="square">
            <a:spAutoFit/>
          </a:bodyPr>
          <a:lstStyle/>
          <a:p>
            <a:pPr algn="ctr"/>
            <a:r>
              <a:rPr lang="en-US" altLang="zh-CN" sz="1800" b="0" dirty="0">
                <a:solidFill>
                  <a:srgbClr val="000000"/>
                </a:solidFill>
                <a:latin typeface="Calibri" panose="020F0502020204030204" pitchFamily="34" charset="0"/>
              </a:rPr>
              <a:t>High</a:t>
            </a:r>
            <a:r>
              <a:rPr lang="zh-CN" altLang="en-US" sz="1800" b="0" dirty="0">
                <a:solidFill>
                  <a:srgbClr val="000000"/>
                </a:solidFill>
                <a:latin typeface="Calibri" panose="020F0502020204030204" pitchFamily="34" charset="0"/>
              </a:rPr>
              <a:t> </a:t>
            </a:r>
            <a:r>
              <a:rPr lang="en-US" altLang="zh-CN" sz="1800" b="0" dirty="0">
                <a:solidFill>
                  <a:srgbClr val="000000"/>
                </a:solidFill>
                <a:latin typeface="Calibri" panose="020F0502020204030204" pitchFamily="34" charset="0"/>
              </a:rPr>
              <a:t>Perfermance</a:t>
            </a:r>
          </a:p>
          <a:p>
            <a:pPr algn="ctr"/>
            <a:r>
              <a:rPr lang="en-US" altLang="zh-CN" sz="1800" b="0">
                <a:solidFill>
                  <a:srgbClr val="000000"/>
                </a:solidFill>
                <a:latin typeface="Calibri" panose="020F0502020204030204" pitchFamily="34" charset="0"/>
              </a:rPr>
              <a:t>Drive</a:t>
            </a:r>
            <a:r>
              <a:rPr lang="zh-CN" altLang="en-US" sz="1800" b="0">
                <a:solidFill>
                  <a:srgbClr val="000000"/>
                </a:solidFill>
                <a:latin typeface="Calibri" panose="020F0502020204030204" pitchFamily="34" charset="0"/>
              </a:rPr>
              <a:t> </a:t>
            </a:r>
            <a:r>
              <a:rPr lang="en-US" altLang="zh-CN" sz="1800" b="0">
                <a:solidFill>
                  <a:srgbClr val="000000"/>
                </a:solidFill>
                <a:latin typeface="Calibri" panose="020F0502020204030204" pitchFamily="34" charset="0"/>
              </a:rPr>
              <a:t>Market</a:t>
            </a:r>
            <a:endParaRPr lang="zh-CN" altLang="en-US" sz="1800" b="0">
              <a:solidFill>
                <a:srgbClr val="000000"/>
              </a:solidFill>
              <a:latin typeface="Calibri" panose="020F0502020204030204" pitchFamily="34" charset="0"/>
            </a:endParaRPr>
          </a:p>
        </p:txBody>
      </p:sp>
      <p:sp>
        <p:nvSpPr>
          <p:cNvPr id="4" name="文本框 3">
            <a:extLst>
              <a:ext uri="{FF2B5EF4-FFF2-40B4-BE49-F238E27FC236}">
                <a16:creationId xmlns:a16="http://schemas.microsoft.com/office/drawing/2014/main" id="{37887160-33D1-0F61-02C7-A2E8672DE3D4}"/>
              </a:ext>
            </a:extLst>
          </p:cNvPr>
          <p:cNvSpPr txBox="1"/>
          <p:nvPr/>
        </p:nvSpPr>
        <p:spPr>
          <a:xfrm>
            <a:off x="5148064" y="1292612"/>
            <a:ext cx="2592288" cy="646331"/>
          </a:xfrm>
          <a:prstGeom prst="rect">
            <a:avLst/>
          </a:prstGeom>
          <a:noFill/>
        </p:spPr>
        <p:txBody>
          <a:bodyPr wrap="square">
            <a:spAutoFit/>
          </a:bodyPr>
          <a:lstStyle/>
          <a:p>
            <a:pPr algn="ctr"/>
            <a:r>
              <a:rPr lang="en-US" altLang="zh-CN" sz="1800" b="0" dirty="0">
                <a:solidFill>
                  <a:srgbClr val="000000"/>
                </a:solidFill>
                <a:latin typeface="Calibri" panose="020F0502020204030204" pitchFamily="34" charset="0"/>
              </a:rPr>
              <a:t>Capacity</a:t>
            </a:r>
          </a:p>
          <a:p>
            <a:pPr algn="ctr"/>
            <a:r>
              <a:rPr lang="en-US" altLang="zh-CN" sz="1800" b="0">
                <a:solidFill>
                  <a:srgbClr val="000000"/>
                </a:solidFill>
                <a:latin typeface="Calibri" panose="020F0502020204030204" pitchFamily="34" charset="0"/>
              </a:rPr>
              <a:t>Drive</a:t>
            </a:r>
            <a:r>
              <a:rPr lang="zh-CN" altLang="en-US" sz="1800" b="0">
                <a:solidFill>
                  <a:srgbClr val="000000"/>
                </a:solidFill>
                <a:latin typeface="Calibri" panose="020F0502020204030204" pitchFamily="34" charset="0"/>
              </a:rPr>
              <a:t> </a:t>
            </a:r>
            <a:r>
              <a:rPr lang="en-US" altLang="zh-CN" sz="1800" b="0">
                <a:solidFill>
                  <a:srgbClr val="000000"/>
                </a:solidFill>
                <a:latin typeface="Calibri" panose="020F0502020204030204" pitchFamily="34" charset="0"/>
              </a:rPr>
              <a:t>Market</a:t>
            </a:r>
            <a:endParaRPr lang="zh-CN" altLang="en-US" sz="1800" b="0">
              <a:solidFill>
                <a:srgbClr val="000000"/>
              </a:solidFill>
              <a:latin typeface="Calibri" panose="020F0502020204030204" pitchFamily="34"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8" name="Shape 1338"/>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Disk Spec</a:t>
            </a:r>
          </a:p>
        </p:txBody>
      </p:sp>
      <p:sp>
        <p:nvSpPr>
          <p:cNvPr id="1340" name="Shape 1340"/>
          <p:cNvSpPr/>
          <p:nvPr/>
        </p:nvSpPr>
        <p:spPr>
          <a:xfrm>
            <a:off x="886673" y="5032137"/>
            <a:ext cx="645484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Random</a:t>
            </a:r>
            <a:r>
              <a:rPr sz="2531" b="0" dirty="0">
                <a:solidFill>
                  <a:srgbClr val="000000"/>
                </a:solidFill>
                <a:latin typeface="Calibri" panose="020F0502020204030204" pitchFamily="34" charset="0"/>
              </a:rPr>
              <a:t> workload: what is throughput for each?</a:t>
            </a:r>
          </a:p>
          <a:p>
            <a:pPr lvl="0">
              <a:defRPr sz="1800">
                <a:solidFill>
                  <a:srgbClr val="000000"/>
                </a:solidFill>
              </a:defRPr>
            </a:pPr>
            <a:r>
              <a:rPr sz="2531" b="0" dirty="0">
                <a:solidFill>
                  <a:srgbClr val="000000"/>
                </a:solidFill>
                <a:latin typeface="Calibri" panose="020F0502020204030204" pitchFamily="34" charset="0"/>
              </a:rPr>
              <a:t>(what else do you need to know?)</a:t>
            </a:r>
          </a:p>
        </p:txBody>
      </p:sp>
      <p:sp>
        <p:nvSpPr>
          <p:cNvPr id="3" name="Rectangle 2"/>
          <p:cNvSpPr/>
          <p:nvPr/>
        </p:nvSpPr>
        <p:spPr>
          <a:xfrm>
            <a:off x="2035363" y="6075985"/>
            <a:ext cx="4572000" cy="698396"/>
          </a:xfrm>
          <a:prstGeom prst="rect">
            <a:avLst/>
          </a:prstGeom>
        </p:spPr>
        <p:txBody>
          <a:bodyPr>
            <a:spAutoFit/>
          </a:bodyPr>
          <a:lstStyle/>
          <a:p>
            <a:pPr lvl="0">
              <a:defRPr sz="1800">
                <a:solidFill>
                  <a:srgbClr val="000000"/>
                </a:solidFill>
              </a:defRPr>
            </a:pPr>
            <a:r>
              <a:rPr lang="en-US" sz="1969" b="0" dirty="0">
                <a:latin typeface="Calibri" panose="020F0502020204030204" pitchFamily="34" charset="0"/>
              </a:rPr>
              <a:t>What is size of each random read?</a:t>
            </a:r>
          </a:p>
          <a:p>
            <a:pPr lvl="0">
              <a:defRPr sz="1800">
                <a:solidFill>
                  <a:srgbClr val="000000"/>
                </a:solidFill>
              </a:defRPr>
            </a:pPr>
            <a:r>
              <a:rPr lang="en-US" sz="1969" b="0" dirty="0">
                <a:latin typeface="Calibri" panose="020F0502020204030204" pitchFamily="34" charset="0"/>
              </a:rPr>
              <a:t>Assume 16-KB reads</a:t>
            </a:r>
          </a:p>
        </p:txBody>
      </p:sp>
      <p:graphicFrame>
        <p:nvGraphicFramePr>
          <p:cNvPr id="7" name="Table 1331">
            <a:extLst>
              <a:ext uri="{FF2B5EF4-FFF2-40B4-BE49-F238E27FC236}">
                <a16:creationId xmlns:a16="http://schemas.microsoft.com/office/drawing/2014/main" id="{B1EC707C-00A7-5344-A671-5509712F4809}"/>
              </a:ext>
            </a:extLst>
          </p:cNvPr>
          <p:cNvGraphicFramePr/>
          <p:nvPr>
            <p:extLst>
              <p:ext uri="{D42A27DB-BD31-4B8C-83A1-F6EECF244321}">
                <p14:modId xmlns:p14="http://schemas.microsoft.com/office/powerpoint/2010/main" val="2768685827"/>
              </p:ext>
            </p:extLst>
          </p:nvPr>
        </p:nvGraphicFramePr>
        <p:xfrm>
          <a:off x="1268673" y="1915363"/>
          <a:ext cx="6278416" cy="2696767"/>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Cheetah </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Barracuda</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Capacity</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300 GB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 TB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RPM</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15,000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7,200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Avg Seek</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9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Max Transfer</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125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105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4"/>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Platters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5"/>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Cache</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16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32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6"/>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350" name="Table 1350"/>
          <p:cNvGraphicFramePr/>
          <p:nvPr>
            <p:extLst>
              <p:ext uri="{D42A27DB-BD31-4B8C-83A1-F6EECF244321}">
                <p14:modId xmlns:p14="http://schemas.microsoft.com/office/powerpoint/2010/main" val="3968679969"/>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
        <p:nvSpPr>
          <p:cNvPr id="1351" name="Shape 1351"/>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latin typeface="Calibri" panose="020F0502020204030204" pitchFamily="34" charset="0"/>
              </a:rPr>
              <a:t>How long does an average </a:t>
            </a:r>
            <a:r>
              <a:rPr lang="en-US" sz="2531" b="0" dirty="0">
                <a:latin typeface="Calibri" panose="020F0502020204030204" pitchFamily="34" charset="0"/>
              </a:rPr>
              <a:t>random </a:t>
            </a:r>
            <a:r>
              <a:rPr sz="2531" b="0" dirty="0">
                <a:latin typeface="Calibri" panose="020F0502020204030204" pitchFamily="34" charset="0"/>
              </a:rPr>
              <a:t>16-KB read take </a:t>
            </a:r>
            <a:br>
              <a:rPr lang="en-US" sz="2531" b="0" dirty="0">
                <a:latin typeface="Calibri" panose="020F0502020204030204" pitchFamily="34" charset="0"/>
              </a:rPr>
            </a:br>
            <a:r>
              <a:rPr sz="2531" b="0" dirty="0">
                <a:latin typeface="Calibri" panose="020F0502020204030204" pitchFamily="34" charset="0"/>
              </a:rPr>
              <a:t>w/ Cheetah?</a:t>
            </a:r>
          </a:p>
        </p:txBody>
      </p:sp>
      <p:sp>
        <p:nvSpPr>
          <p:cNvPr id="4" name="Shape 1351"/>
          <p:cNvSpPr/>
          <p:nvPr/>
        </p:nvSpPr>
        <p:spPr>
          <a:xfrm>
            <a:off x="443215" y="3127018"/>
            <a:ext cx="3480120"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lang="en-US" sz="2531" dirty="0">
                <a:latin typeface="Calibri" panose="020F0502020204030204" pitchFamily="34" charset="0"/>
              </a:rPr>
              <a:t>Seek + rotation + transfer</a:t>
            </a:r>
            <a:endParaRPr sz="2531" dirty="0">
              <a:latin typeface="Calibri" panose="020F0502020204030204" pitchFamily="34" charset="0"/>
            </a:endParaRPr>
          </a:p>
        </p:txBody>
      </p:sp>
      <p:sp>
        <p:nvSpPr>
          <p:cNvPr id="5" name="Shape 1351"/>
          <p:cNvSpPr/>
          <p:nvPr/>
        </p:nvSpPr>
        <p:spPr>
          <a:xfrm>
            <a:off x="443216" y="4176633"/>
            <a:ext cx="162544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lang="en-US" sz="2531" b="0" dirty="0">
                <a:solidFill>
                  <a:srgbClr val="0070C0"/>
                </a:solidFill>
                <a:latin typeface="Calibri" panose="020F0502020204030204" pitchFamily="34" charset="0"/>
              </a:rPr>
              <a:t>Seek = 4 </a:t>
            </a:r>
            <a:r>
              <a:rPr lang="en-US" sz="2531" b="0" dirty="0" err="1">
                <a:solidFill>
                  <a:srgbClr val="0070C0"/>
                </a:solidFill>
                <a:latin typeface="Calibri" panose="020F0502020204030204" pitchFamily="34" charset="0"/>
              </a:rPr>
              <a:t>ms</a:t>
            </a:r>
            <a:endParaRPr sz="2531" b="0" dirty="0">
              <a:solidFill>
                <a:srgbClr val="0070C0"/>
              </a:solidFill>
              <a:latin typeface="Calibri" panose="020F0502020204030204" pitchFamily="34" charset="0"/>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2" name="Shape 1392"/>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Cheetah?</a:t>
            </a:r>
          </a:p>
        </p:txBody>
      </p:sp>
      <p:sp>
        <p:nvSpPr>
          <p:cNvPr id="1393" name="Shape 1393"/>
          <p:cNvSpPr/>
          <p:nvPr/>
        </p:nvSpPr>
        <p:spPr>
          <a:xfrm>
            <a:off x="392645" y="4184050"/>
            <a:ext cx="1960858"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avg rotation = </a:t>
            </a:r>
          </a:p>
        </p:txBody>
      </p:sp>
      <p:sp>
        <p:nvSpPr>
          <p:cNvPr id="1394" name="Shape 1394"/>
          <p:cNvSpPr/>
          <p:nvPr/>
        </p:nvSpPr>
        <p:spPr>
          <a:xfrm>
            <a:off x="2758515" y="4437743"/>
            <a:ext cx="373974"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395" name="Shape 1395"/>
          <p:cNvSpPr/>
          <p:nvPr/>
        </p:nvSpPr>
        <p:spPr>
          <a:xfrm>
            <a:off x="2807557" y="3916160"/>
            <a:ext cx="23724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a:t>
            </a:r>
          </a:p>
        </p:txBody>
      </p:sp>
      <p:sp>
        <p:nvSpPr>
          <p:cNvPr id="1396" name="Shape 1396"/>
          <p:cNvSpPr/>
          <p:nvPr/>
        </p:nvSpPr>
        <p:spPr>
          <a:xfrm>
            <a:off x="2807557" y="4451941"/>
            <a:ext cx="23724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2</a:t>
            </a:r>
          </a:p>
        </p:txBody>
      </p:sp>
      <p:sp>
        <p:nvSpPr>
          <p:cNvPr id="1397" name="Shape 1397"/>
          <p:cNvSpPr/>
          <p:nvPr/>
        </p:nvSpPr>
        <p:spPr>
          <a:xfrm>
            <a:off x="3562187" y="4437743"/>
            <a:ext cx="892969"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398" name="Shape 1398"/>
          <p:cNvSpPr/>
          <p:nvPr/>
        </p:nvSpPr>
        <p:spPr>
          <a:xfrm>
            <a:off x="3575492" y="3916160"/>
            <a:ext cx="81432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min</a:t>
            </a:r>
          </a:p>
        </p:txBody>
      </p:sp>
      <p:sp>
        <p:nvSpPr>
          <p:cNvPr id="1399" name="Shape 1399"/>
          <p:cNvSpPr/>
          <p:nvPr/>
        </p:nvSpPr>
        <p:spPr>
          <a:xfrm>
            <a:off x="3521646" y="4451941"/>
            <a:ext cx="89768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15000</a:t>
            </a:r>
          </a:p>
        </p:txBody>
      </p:sp>
      <p:grpSp>
        <p:nvGrpSpPr>
          <p:cNvPr id="1402" name="Group 1402"/>
          <p:cNvGrpSpPr/>
          <p:nvPr/>
        </p:nvGrpSpPr>
        <p:grpSpPr>
          <a:xfrm>
            <a:off x="3249838" y="4336277"/>
            <a:ext cx="195000" cy="195000"/>
            <a:chOff x="0" y="0"/>
            <a:chExt cx="277333" cy="277333"/>
          </a:xfrm>
        </p:grpSpPr>
        <p:sp>
          <p:nvSpPr>
            <p:cNvPr id="1400" name="Shape 1400"/>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401" name="Shape 1401"/>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403" name="Shape 1403"/>
          <p:cNvSpPr/>
          <p:nvPr/>
        </p:nvSpPr>
        <p:spPr>
          <a:xfrm>
            <a:off x="5035586" y="4437743"/>
            <a:ext cx="892969"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404" name="Shape 1404"/>
          <p:cNvSpPr/>
          <p:nvPr/>
        </p:nvSpPr>
        <p:spPr>
          <a:xfrm>
            <a:off x="4959361" y="3916160"/>
            <a:ext cx="90249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60 sec</a:t>
            </a:r>
          </a:p>
        </p:txBody>
      </p:sp>
      <p:sp>
        <p:nvSpPr>
          <p:cNvPr id="1405" name="Shape 1405"/>
          <p:cNvSpPr/>
          <p:nvPr/>
        </p:nvSpPr>
        <p:spPr>
          <a:xfrm>
            <a:off x="5048891" y="4451941"/>
            <a:ext cx="81432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min</a:t>
            </a:r>
          </a:p>
        </p:txBody>
      </p:sp>
      <p:grpSp>
        <p:nvGrpSpPr>
          <p:cNvPr id="1408" name="Group 1408"/>
          <p:cNvGrpSpPr/>
          <p:nvPr/>
        </p:nvGrpSpPr>
        <p:grpSpPr>
          <a:xfrm>
            <a:off x="4678588" y="4336277"/>
            <a:ext cx="195000" cy="195000"/>
            <a:chOff x="0" y="0"/>
            <a:chExt cx="277333" cy="277333"/>
          </a:xfrm>
        </p:grpSpPr>
        <p:sp>
          <p:nvSpPr>
            <p:cNvPr id="1406" name="Shape 1406"/>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407" name="Shape 1407"/>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409" name="Shape 1409"/>
          <p:cNvSpPr/>
          <p:nvPr/>
        </p:nvSpPr>
        <p:spPr>
          <a:xfrm>
            <a:off x="6464335" y="4437743"/>
            <a:ext cx="1180545"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410" name="Shape 1410"/>
          <p:cNvSpPr/>
          <p:nvPr/>
        </p:nvSpPr>
        <p:spPr>
          <a:xfrm>
            <a:off x="6398007" y="3916160"/>
            <a:ext cx="119263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1000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sp>
        <p:nvSpPr>
          <p:cNvPr id="1411" name="Shape 1411"/>
          <p:cNvSpPr/>
          <p:nvPr/>
        </p:nvSpPr>
        <p:spPr>
          <a:xfrm>
            <a:off x="6621268" y="4451941"/>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grpSp>
        <p:nvGrpSpPr>
          <p:cNvPr id="1414" name="Group 1414"/>
          <p:cNvGrpSpPr/>
          <p:nvPr/>
        </p:nvGrpSpPr>
        <p:grpSpPr>
          <a:xfrm>
            <a:off x="6107338" y="4336277"/>
            <a:ext cx="195000" cy="195000"/>
            <a:chOff x="0" y="0"/>
            <a:chExt cx="277333" cy="277333"/>
          </a:xfrm>
        </p:grpSpPr>
        <p:sp>
          <p:nvSpPr>
            <p:cNvPr id="1412" name="Shape 1412"/>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413" name="Shape 1413"/>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415" name="Shape 1415"/>
          <p:cNvSpPr/>
          <p:nvPr/>
        </p:nvSpPr>
        <p:spPr>
          <a:xfrm>
            <a:off x="7897479" y="4184050"/>
            <a:ext cx="100668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 = 2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sp>
        <p:nvSpPr>
          <p:cNvPr id="2" name="Rectangle 1"/>
          <p:cNvSpPr/>
          <p:nvPr/>
        </p:nvSpPr>
        <p:spPr>
          <a:xfrm>
            <a:off x="432003" y="2929558"/>
            <a:ext cx="3143489" cy="461665"/>
          </a:xfrm>
          <a:prstGeom prst="rect">
            <a:avLst/>
          </a:prstGeom>
        </p:spPr>
        <p:txBody>
          <a:bodyPr wrap="none">
            <a:spAutoFit/>
          </a:bodyPr>
          <a:lstStyle/>
          <a:p>
            <a:r>
              <a:rPr lang="en-US" b="0" dirty="0">
                <a:solidFill>
                  <a:srgbClr val="0070C0"/>
                </a:solidFill>
                <a:latin typeface="Calibri" panose="020F0502020204030204" pitchFamily="34" charset="0"/>
              </a:rPr>
              <a:t>Average rotation in </a:t>
            </a:r>
            <a:r>
              <a:rPr lang="en-US" b="0" dirty="0" err="1">
                <a:solidFill>
                  <a:srgbClr val="0070C0"/>
                </a:solidFill>
                <a:latin typeface="Calibri" panose="020F0502020204030204" pitchFamily="34" charset="0"/>
              </a:rPr>
              <a:t>ms</a:t>
            </a:r>
            <a:r>
              <a:rPr lang="en-US" b="0" dirty="0">
                <a:solidFill>
                  <a:srgbClr val="0070C0"/>
                </a:solidFill>
                <a:latin typeface="Calibri" panose="020F0502020204030204" pitchFamily="34" charset="0"/>
              </a:rPr>
              <a:t>?</a:t>
            </a:r>
          </a:p>
        </p:txBody>
      </p:sp>
      <p:graphicFrame>
        <p:nvGraphicFramePr>
          <p:cNvPr id="28" name="Table 1350">
            <a:extLst>
              <a:ext uri="{FF2B5EF4-FFF2-40B4-BE49-F238E27FC236}">
                <a16:creationId xmlns:a16="http://schemas.microsoft.com/office/drawing/2014/main" id="{8C15CD6E-63F6-7346-9BC7-4E38E98841A3}"/>
              </a:ext>
            </a:extLst>
          </p:cNvPr>
          <p:cNvGraphicFramePr/>
          <p:nvPr>
            <p:extLst>
              <p:ext uri="{D42A27DB-BD31-4B8C-83A1-F6EECF244321}">
                <p14:modId xmlns:p14="http://schemas.microsoft.com/office/powerpoint/2010/main" val="2683438717"/>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9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9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9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39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39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398"/>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399"/>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0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140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40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40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40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40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1410"/>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411"/>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414"/>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4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3" grpId="0" animBg="1"/>
      <p:bldP spid="1394" grpId="0" animBg="1"/>
      <p:bldP spid="1395" grpId="0" animBg="1"/>
      <p:bldP spid="1396" grpId="0" animBg="1"/>
      <p:bldP spid="1397" grpId="0" animBg="1"/>
      <p:bldP spid="1398" grpId="0" animBg="1"/>
      <p:bldP spid="1399" grpId="0" animBg="1"/>
      <p:bldP spid="1403" grpId="0" animBg="1"/>
      <p:bldP spid="1404" grpId="0" animBg="1"/>
      <p:bldP spid="1405" grpId="0" animBg="1"/>
      <p:bldP spid="1409" grpId="0" animBg="1"/>
      <p:bldP spid="1410" grpId="0" animBg="1"/>
      <p:bldP spid="1411" grpId="0" animBg="1"/>
      <p:bldP spid="14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itle 36"/>
          <p:cNvSpPr>
            <a:spLocks noGrp="1"/>
          </p:cNvSpPr>
          <p:nvPr>
            <p:ph type="title"/>
          </p:nvPr>
        </p:nvSpPr>
        <p:spPr/>
        <p:txBody>
          <a:bodyPr/>
          <a:lstStyle/>
          <a:p>
            <a:r>
              <a:rPr lang="en-US" dirty="0"/>
              <a:t>Why hierarchical buses?</a:t>
            </a:r>
          </a:p>
        </p:txBody>
      </p:sp>
      <p:sp>
        <p:nvSpPr>
          <p:cNvPr id="38" name="Shape 410">
            <a:extLst>
              <a:ext uri="{FF2B5EF4-FFF2-40B4-BE49-F238E27FC236}">
                <a16:creationId xmlns:a16="http://schemas.microsoft.com/office/drawing/2014/main" id="{D275423F-7C15-4C42-8E72-909CA766A39F}"/>
              </a:ext>
            </a:extLst>
          </p:cNvPr>
          <p:cNvSpPr txBox="1">
            <a:spLocks/>
          </p:cNvSpPr>
          <p:nvPr/>
        </p:nvSpPr>
        <p:spPr bwMode="auto">
          <a:xfrm>
            <a:off x="343436" y="1763158"/>
            <a:ext cx="8585916" cy="4694124"/>
          </a:xfrm>
          <a:prstGeom prst="rect">
            <a:avLst/>
          </a:prstGeom>
          <a:noFill/>
          <a:ln w="9525">
            <a:noFill/>
            <a:miter lim="800000"/>
            <a:headEnd/>
            <a:tailEnd/>
          </a:ln>
        </p:spPr>
        <p:txBody>
          <a:bodyPr vert="horz" wrap="square" lIns="91440" tIns="45720" rIns="91440" bIns="45720" numCol="1" anchor="t" anchorCtr="0" compatLnSpc="1">
            <a:prstTxWarp prst="textNoShape">
              <a:avLst/>
            </a:prstTxWarp>
            <a:noAutofit/>
          </a:bodyPr>
          <a:lstStyle>
            <a:lvl1pPr marL="342900" indent="-342900" algn="l" rtl="0" eaLnBrk="1" fontAlgn="base" hangingPunct="1">
              <a:spcBef>
                <a:spcPct val="20000"/>
              </a:spcBef>
              <a:spcAft>
                <a:spcPct val="0"/>
              </a:spcAft>
              <a:buClr>
                <a:srgbClr val="0070C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0070C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a:defRPr sz="1800">
                <a:solidFill>
                  <a:srgbClr val="000000"/>
                </a:solidFill>
              </a:defRPr>
            </a:pPr>
            <a:r>
              <a:rPr lang="en-US" sz="2800" kern="0" dirty="0">
                <a:solidFill>
                  <a:srgbClr val="000000"/>
                </a:solidFill>
              </a:rPr>
              <a:t>Physics and cost</a:t>
            </a:r>
          </a:p>
          <a:p>
            <a:pPr>
              <a:defRPr sz="1800">
                <a:solidFill>
                  <a:srgbClr val="000000"/>
                </a:solidFill>
              </a:defRPr>
            </a:pPr>
            <a:r>
              <a:rPr lang="en-US" sz="2800" kern="0" dirty="0">
                <a:solidFill>
                  <a:srgbClr val="000000"/>
                </a:solidFill>
              </a:rPr>
              <a:t>Faster bus </a:t>
            </a:r>
            <a:endParaRPr lang="en-US" sz="2800" b="0" kern="0" dirty="0">
              <a:solidFill>
                <a:srgbClr val="000000"/>
              </a:solidFill>
            </a:endParaRPr>
          </a:p>
          <a:p>
            <a:pPr lvl="1">
              <a:defRPr sz="1800">
                <a:solidFill>
                  <a:srgbClr val="000000"/>
                </a:solidFill>
              </a:defRPr>
            </a:pPr>
            <a:r>
              <a:rPr lang="en-US" sz="2400" b="0" kern="0" dirty="0">
                <a:solidFill>
                  <a:srgbClr val="000000"/>
                </a:solidFill>
              </a:rPr>
              <a:t>The faster a bus is, the </a:t>
            </a:r>
            <a:r>
              <a:rPr lang="en-US" sz="2400" b="0" kern="0" dirty="0">
                <a:solidFill>
                  <a:srgbClr val="0070C0"/>
                </a:solidFill>
              </a:rPr>
              <a:t>shorter</a:t>
            </a:r>
            <a:r>
              <a:rPr lang="en-US" sz="2400" b="0" kern="0" dirty="0">
                <a:solidFill>
                  <a:srgbClr val="000000"/>
                </a:solidFill>
              </a:rPr>
              <a:t> it must be</a:t>
            </a:r>
          </a:p>
          <a:p>
            <a:pPr lvl="1">
              <a:defRPr sz="1800">
                <a:solidFill>
                  <a:srgbClr val="000000"/>
                </a:solidFill>
              </a:defRPr>
            </a:pPr>
            <a:r>
              <a:rPr lang="en-US" sz="2400" b="0" kern="0" dirty="0">
                <a:solidFill>
                  <a:srgbClr val="0070C0"/>
                </a:solidFill>
              </a:rPr>
              <a:t>no room </a:t>
            </a:r>
            <a:r>
              <a:rPr lang="en-US" sz="2400" b="0" kern="0" dirty="0">
                <a:solidFill>
                  <a:srgbClr val="000000"/>
                </a:solidFill>
              </a:rPr>
              <a:t>to plug more devices</a:t>
            </a:r>
          </a:p>
          <a:p>
            <a:pPr lvl="1">
              <a:defRPr sz="1800">
                <a:solidFill>
                  <a:srgbClr val="000000"/>
                </a:solidFill>
              </a:defRPr>
            </a:pPr>
            <a:r>
              <a:rPr lang="en-US" sz="2400" b="0" kern="0" dirty="0">
                <a:solidFill>
                  <a:srgbClr val="0070C0"/>
                </a:solidFill>
              </a:rPr>
              <a:t>costly</a:t>
            </a:r>
          </a:p>
          <a:p>
            <a:pPr lvl="1">
              <a:defRPr sz="1800">
                <a:solidFill>
                  <a:srgbClr val="000000"/>
                </a:solidFill>
              </a:defRPr>
            </a:pPr>
            <a:endParaRPr lang="en-US" sz="2400" kern="0" dirty="0">
              <a:solidFill>
                <a:srgbClr val="000000"/>
              </a:solidFill>
            </a:endParaRPr>
          </a:p>
          <a:p>
            <a:pPr>
              <a:defRPr sz="1800">
                <a:solidFill>
                  <a:srgbClr val="000000"/>
                </a:solidFill>
              </a:defRPr>
            </a:pPr>
            <a:r>
              <a:rPr lang="en-US" sz="2800" kern="0" dirty="0">
                <a:solidFill>
                  <a:srgbClr val="000000"/>
                </a:solidFill>
              </a:rPr>
              <a:t>Slower bus</a:t>
            </a:r>
          </a:p>
          <a:p>
            <a:pPr lvl="1">
              <a:defRPr sz="1800">
                <a:solidFill>
                  <a:srgbClr val="000000"/>
                </a:solidFill>
              </a:defRPr>
            </a:pPr>
            <a:r>
              <a:rPr lang="en-US" sz="2400" b="0" kern="0" dirty="0">
                <a:solidFill>
                  <a:srgbClr val="000000"/>
                </a:solidFill>
              </a:rPr>
              <a:t>no demand for higher speed</a:t>
            </a:r>
          </a:p>
          <a:p>
            <a:pPr lvl="1">
              <a:defRPr sz="1800">
                <a:solidFill>
                  <a:srgbClr val="000000"/>
                </a:solidFill>
              </a:defRPr>
            </a:pPr>
            <a:r>
              <a:rPr lang="en-US" sz="2400" b="0" kern="0" dirty="0">
                <a:solidFill>
                  <a:srgbClr val="000000"/>
                </a:solidFill>
              </a:rPr>
              <a:t>more devices</a:t>
            </a:r>
            <a:endParaRPr lang="en-US" sz="2400" b="0" kern="0" dirty="0">
              <a:solidFill>
                <a:srgbClr val="333333"/>
              </a:solidFill>
            </a:endParaRPr>
          </a:p>
        </p:txBody>
      </p:sp>
    </p:spTree>
    <p:extLst>
      <p:ext uri="{BB962C8B-B14F-4D97-AF65-F5344CB8AC3E}">
        <p14:creationId xmlns:p14="http://schemas.microsoft.com/office/powerpoint/2010/main" val="4069203836"/>
      </p:ext>
    </p:extLst>
  </p:cSld>
  <p:clrMapOvr>
    <a:masterClrMapping/>
  </p:clrMapOvr>
  <p:transition/>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6" name="Shape 1446"/>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Cheetah?</a:t>
            </a:r>
          </a:p>
        </p:txBody>
      </p:sp>
      <p:grpSp>
        <p:nvGrpSpPr>
          <p:cNvPr id="2" name="Group 1"/>
          <p:cNvGrpSpPr/>
          <p:nvPr/>
        </p:nvGrpSpPr>
        <p:grpSpPr>
          <a:xfrm>
            <a:off x="443215" y="4472213"/>
            <a:ext cx="7986730" cy="997383"/>
            <a:chOff x="599908" y="5421369"/>
            <a:chExt cx="11358905" cy="1418500"/>
          </a:xfrm>
        </p:grpSpPr>
        <p:sp>
          <p:nvSpPr>
            <p:cNvPr id="1447" name="Shape 1447"/>
            <p:cNvSpPr/>
            <p:nvPr/>
          </p:nvSpPr>
          <p:spPr>
            <a:xfrm>
              <a:off x="599908" y="5802369"/>
              <a:ext cx="2010625"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transfer = </a:t>
              </a:r>
            </a:p>
          </p:txBody>
        </p:sp>
        <p:sp>
          <p:nvSpPr>
            <p:cNvPr id="1448" name="Shape 1448"/>
            <p:cNvSpPr/>
            <p:nvPr/>
          </p:nvSpPr>
          <p:spPr>
            <a:xfrm>
              <a:off x="2941118" y="6163176"/>
              <a:ext cx="1524001" cy="1"/>
            </a:xfrm>
            <a:prstGeom prst="line">
              <a:avLst/>
            </a:prstGeom>
            <a:ln w="25400">
              <a:solidFill>
                <a:srgbClr val="FFFFFF"/>
              </a:solidFill>
              <a:miter lim="400000"/>
            </a:ln>
          </p:spPr>
          <p:txBody>
            <a:bodyPr lIns="35719" tIns="35719" rIns="35719" bIns="35719" anchor="ctr"/>
            <a:lstStyle/>
            <a:p>
              <a:pPr lvl="0">
                <a:defRPr sz="2600"/>
              </a:pPr>
              <a:endParaRPr sz="1828" b="0" dirty="0">
                <a:latin typeface="Calibri" panose="020F0502020204030204" pitchFamily="34" charset="0"/>
              </a:endParaRPr>
            </a:p>
          </p:txBody>
        </p:sp>
        <p:sp>
          <p:nvSpPr>
            <p:cNvPr id="1449" name="Shape 1449"/>
            <p:cNvSpPr/>
            <p:nvPr/>
          </p:nvSpPr>
          <p:spPr>
            <a:xfrm>
              <a:off x="3086813" y="5421369"/>
              <a:ext cx="1046441"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1 sec</a:t>
              </a:r>
            </a:p>
          </p:txBody>
        </p:sp>
        <p:sp>
          <p:nvSpPr>
            <p:cNvPr id="1450" name="Shape 1450"/>
            <p:cNvSpPr/>
            <p:nvPr/>
          </p:nvSpPr>
          <p:spPr>
            <a:xfrm>
              <a:off x="2858213" y="6183370"/>
              <a:ext cx="1557123"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125 MB</a:t>
              </a:r>
            </a:p>
          </p:txBody>
        </p:sp>
        <p:sp>
          <p:nvSpPr>
            <p:cNvPr id="1451" name="Shape 1451"/>
            <p:cNvSpPr/>
            <p:nvPr/>
          </p:nvSpPr>
          <p:spPr>
            <a:xfrm>
              <a:off x="5142686" y="5802369"/>
              <a:ext cx="1174111"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16 KB</a:t>
              </a:r>
            </a:p>
          </p:txBody>
        </p:sp>
        <p:grpSp>
          <p:nvGrpSpPr>
            <p:cNvPr id="1454" name="Group 1454"/>
            <p:cNvGrpSpPr/>
            <p:nvPr/>
          </p:nvGrpSpPr>
          <p:grpSpPr>
            <a:xfrm>
              <a:off x="4655888" y="6018869"/>
              <a:ext cx="277334" cy="277334"/>
              <a:chOff x="0" y="0"/>
              <a:chExt cx="277333" cy="277333"/>
            </a:xfrm>
          </p:grpSpPr>
          <p:sp>
            <p:nvSpPr>
              <p:cNvPr id="1452" name="Shape 1452"/>
              <p:cNvSpPr/>
              <p:nvPr/>
            </p:nvSpPr>
            <p:spPr>
              <a:xfrm flipV="1">
                <a:off x="-1" y="0"/>
                <a:ext cx="277335" cy="277334"/>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453" name="Shape 1453"/>
              <p:cNvSpPr/>
              <p:nvPr/>
            </p:nvSpPr>
            <p:spPr>
              <a:xfrm>
                <a:off x="0" y="0"/>
                <a:ext cx="277334" cy="277334"/>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455" name="Shape 1455"/>
            <p:cNvSpPr/>
            <p:nvPr/>
          </p:nvSpPr>
          <p:spPr>
            <a:xfrm>
              <a:off x="7259118" y="6163176"/>
              <a:ext cx="2617482" cy="1"/>
            </a:xfrm>
            <a:prstGeom prst="line">
              <a:avLst/>
            </a:prstGeom>
            <a:ln w="25400">
              <a:solidFill>
                <a:srgbClr val="FFFFFF"/>
              </a:solidFill>
              <a:miter lim="400000"/>
            </a:ln>
          </p:spPr>
          <p:txBody>
            <a:bodyPr lIns="35719" tIns="35719" rIns="35719" bIns="35719" anchor="ctr"/>
            <a:lstStyle/>
            <a:p>
              <a:pPr lvl="0">
                <a:defRPr sz="2600"/>
              </a:pPr>
              <a:endParaRPr sz="1828" b="0" dirty="0">
                <a:latin typeface="Calibri" panose="020F0502020204030204" pitchFamily="34" charset="0"/>
              </a:endParaRPr>
            </a:p>
          </p:txBody>
        </p:sp>
        <p:sp>
          <p:nvSpPr>
            <p:cNvPr id="1456" name="Shape 1456"/>
            <p:cNvSpPr/>
            <p:nvPr/>
          </p:nvSpPr>
          <p:spPr>
            <a:xfrm>
              <a:off x="7097060" y="5421369"/>
              <a:ext cx="2505530"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1,000,000 us</a:t>
              </a:r>
            </a:p>
          </p:txBody>
        </p:sp>
        <p:sp>
          <p:nvSpPr>
            <p:cNvPr id="1457" name="Shape 1457"/>
            <p:cNvSpPr/>
            <p:nvPr/>
          </p:nvSpPr>
          <p:spPr>
            <a:xfrm>
              <a:off x="7859670" y="6183369"/>
              <a:ext cx="1046441"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1 sec</a:t>
              </a:r>
            </a:p>
          </p:txBody>
        </p:sp>
        <p:grpSp>
          <p:nvGrpSpPr>
            <p:cNvPr id="1460" name="Group 1460"/>
            <p:cNvGrpSpPr/>
            <p:nvPr/>
          </p:nvGrpSpPr>
          <p:grpSpPr>
            <a:xfrm>
              <a:off x="6687888" y="6018869"/>
              <a:ext cx="277334" cy="277334"/>
              <a:chOff x="0" y="0"/>
              <a:chExt cx="277333" cy="277333"/>
            </a:xfrm>
          </p:grpSpPr>
          <p:sp>
            <p:nvSpPr>
              <p:cNvPr id="1458" name="Shape 1458"/>
              <p:cNvSpPr/>
              <p:nvPr/>
            </p:nvSpPr>
            <p:spPr>
              <a:xfrm flipV="1">
                <a:off x="-1" y="0"/>
                <a:ext cx="277335" cy="277334"/>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459" name="Shape 1459"/>
              <p:cNvSpPr/>
              <p:nvPr/>
            </p:nvSpPr>
            <p:spPr>
              <a:xfrm>
                <a:off x="0" y="0"/>
                <a:ext cx="277334" cy="277334"/>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461" name="Shape 1461"/>
            <p:cNvSpPr/>
            <p:nvPr/>
          </p:nvSpPr>
          <p:spPr>
            <a:xfrm>
              <a:off x="10289979" y="5802369"/>
              <a:ext cx="1668834" cy="656499"/>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FFFFFF"/>
                  </a:solidFill>
                  <a:latin typeface="Calibri" panose="020F0502020204030204" pitchFamily="34" charset="0"/>
                </a:rPr>
                <a:t>= 125 us</a:t>
              </a:r>
            </a:p>
          </p:txBody>
        </p:sp>
      </p:grpSp>
      <p:sp>
        <p:nvSpPr>
          <p:cNvPr id="19" name="Rectangle 18"/>
          <p:cNvSpPr/>
          <p:nvPr/>
        </p:nvSpPr>
        <p:spPr>
          <a:xfrm>
            <a:off x="440996" y="3047662"/>
            <a:ext cx="3423309" cy="1200329"/>
          </a:xfrm>
          <a:prstGeom prst="rect">
            <a:avLst/>
          </a:prstGeom>
        </p:spPr>
        <p:txBody>
          <a:bodyPr wrap="none">
            <a:spAutoFit/>
          </a:bodyPr>
          <a:lstStyle/>
          <a:p>
            <a:r>
              <a:rPr lang="en-US" b="0" dirty="0">
                <a:solidFill>
                  <a:srgbClr val="0070C0"/>
                </a:solidFill>
                <a:latin typeface="Calibri" panose="020F0502020204030204" pitchFamily="34" charset="0"/>
              </a:rPr>
              <a:t>Transfer of 16 KB?</a:t>
            </a:r>
          </a:p>
          <a:p>
            <a:r>
              <a:rPr lang="en-US" b="0" dirty="0">
                <a:solidFill>
                  <a:srgbClr val="0070C0"/>
                </a:solidFill>
                <a:latin typeface="Calibri" panose="020F0502020204030204" pitchFamily="34" charset="0"/>
              </a:rPr>
              <a:t>	</a:t>
            </a:r>
            <a:r>
              <a:rPr lang="en-US" b="0" dirty="0">
                <a:latin typeface="Calibri" panose="020F0502020204030204" pitchFamily="34" charset="0"/>
              </a:rPr>
              <a:t>= 16KB / 125 MB/s</a:t>
            </a:r>
            <a:br>
              <a:rPr lang="en-US" b="0" dirty="0">
                <a:latin typeface="Calibri" panose="020F0502020204030204" pitchFamily="34" charset="0"/>
              </a:rPr>
            </a:br>
            <a:r>
              <a:rPr lang="en-US" b="0" dirty="0">
                <a:latin typeface="Calibri" panose="020F0502020204030204" pitchFamily="34" charset="0"/>
              </a:rPr>
              <a:t>	= 128 us</a:t>
            </a:r>
          </a:p>
        </p:txBody>
      </p:sp>
      <p:graphicFrame>
        <p:nvGraphicFramePr>
          <p:cNvPr id="21" name="Table 1350">
            <a:extLst>
              <a:ext uri="{FF2B5EF4-FFF2-40B4-BE49-F238E27FC236}">
                <a16:creationId xmlns:a16="http://schemas.microsoft.com/office/drawing/2014/main" id="{2D29CE3A-85ED-A243-A169-DBA6710302EE}"/>
              </a:ext>
            </a:extLst>
          </p:cNvPr>
          <p:cNvGraphicFramePr/>
          <p:nvPr>
            <p:extLst>
              <p:ext uri="{D42A27DB-BD31-4B8C-83A1-F6EECF244321}">
                <p14:modId xmlns:p14="http://schemas.microsoft.com/office/powerpoint/2010/main" val="380203360"/>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 name="Shape 1464"/>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Cheetah?</a:t>
            </a:r>
          </a:p>
        </p:txBody>
      </p:sp>
      <p:sp>
        <p:nvSpPr>
          <p:cNvPr id="1465" name="Shape 1465"/>
          <p:cNvSpPr/>
          <p:nvPr/>
        </p:nvSpPr>
        <p:spPr>
          <a:xfrm>
            <a:off x="1355865" y="2906370"/>
            <a:ext cx="573144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Cheetah time = 4ms + 2ms + 12</a:t>
            </a:r>
            <a:r>
              <a:rPr lang="en-US" sz="2531" b="0" dirty="0">
                <a:solidFill>
                  <a:srgbClr val="000000"/>
                </a:solidFill>
                <a:latin typeface="Calibri" panose="020F0502020204030204" pitchFamily="34" charset="0"/>
              </a:rPr>
              <a:t>8</a:t>
            </a:r>
            <a:r>
              <a:rPr sz="2531" b="0" dirty="0">
                <a:solidFill>
                  <a:srgbClr val="000000"/>
                </a:solidFill>
                <a:latin typeface="Calibri" panose="020F0502020204030204" pitchFamily="34" charset="0"/>
              </a:rPr>
              <a:t>us = 6.1ms</a:t>
            </a:r>
          </a:p>
        </p:txBody>
      </p:sp>
      <p:sp>
        <p:nvSpPr>
          <p:cNvPr id="2" name="TextBox 1"/>
          <p:cNvSpPr txBox="1"/>
          <p:nvPr/>
        </p:nvSpPr>
        <p:spPr>
          <a:xfrm>
            <a:off x="3063115" y="4228131"/>
            <a:ext cx="2068836" cy="523220"/>
          </a:xfrm>
          <a:prstGeom prst="rect">
            <a:avLst/>
          </a:prstGeom>
          <a:noFill/>
        </p:spPr>
        <p:txBody>
          <a:bodyPr wrap="none" rtlCol="0">
            <a:spAutoFit/>
          </a:bodyPr>
          <a:lstStyle/>
          <a:p>
            <a:r>
              <a:rPr lang="en-US" sz="2800" b="0" dirty="0">
                <a:solidFill>
                  <a:srgbClr val="0070C0"/>
                </a:solidFill>
                <a:latin typeface="Calibri" panose="020F0502020204030204" pitchFamily="34" charset="0"/>
              </a:rPr>
              <a:t>Throughput?</a:t>
            </a:r>
          </a:p>
        </p:txBody>
      </p:sp>
      <p:graphicFrame>
        <p:nvGraphicFramePr>
          <p:cNvPr id="6" name="Table 1350">
            <a:extLst>
              <a:ext uri="{FF2B5EF4-FFF2-40B4-BE49-F238E27FC236}">
                <a16:creationId xmlns:a16="http://schemas.microsoft.com/office/drawing/2014/main" id="{CFE5C7D4-F2F9-2749-82BA-36D093BC028F}"/>
              </a:ext>
            </a:extLst>
          </p:cNvPr>
          <p:cNvGraphicFramePr/>
          <p:nvPr>
            <p:extLst>
              <p:ext uri="{D42A27DB-BD31-4B8C-83A1-F6EECF244321}">
                <p14:modId xmlns:p14="http://schemas.microsoft.com/office/powerpoint/2010/main" val="3648570274"/>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6" name="Shape 1496"/>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Cheetah?</a:t>
            </a:r>
          </a:p>
        </p:txBody>
      </p:sp>
      <p:sp>
        <p:nvSpPr>
          <p:cNvPr id="1497" name="Shape 1497"/>
          <p:cNvSpPr/>
          <p:nvPr/>
        </p:nvSpPr>
        <p:spPr>
          <a:xfrm>
            <a:off x="1355865" y="2906370"/>
            <a:ext cx="577632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Cheetah time = 4ms + 2ms + 12</a:t>
            </a:r>
            <a:r>
              <a:rPr lang="en-US" altLang="zh-CN" sz="2531" b="0" dirty="0">
                <a:solidFill>
                  <a:srgbClr val="000000"/>
                </a:solidFill>
                <a:latin typeface="Calibri" panose="020F0502020204030204" pitchFamily="34" charset="0"/>
              </a:rPr>
              <a:t>8</a:t>
            </a:r>
            <a:r>
              <a:rPr sz="2531" b="0" dirty="0">
                <a:solidFill>
                  <a:srgbClr val="000000"/>
                </a:solidFill>
                <a:latin typeface="Calibri" panose="020F0502020204030204" pitchFamily="34" charset="0"/>
              </a:rPr>
              <a:t>us = 6.1ms</a:t>
            </a:r>
          </a:p>
        </p:txBody>
      </p:sp>
      <p:sp>
        <p:nvSpPr>
          <p:cNvPr id="1498" name="Shape 1498"/>
          <p:cNvSpPr/>
          <p:nvPr/>
        </p:nvSpPr>
        <p:spPr>
          <a:xfrm>
            <a:off x="236294" y="3805419"/>
            <a:ext cx="188147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throughput = </a:t>
            </a:r>
          </a:p>
        </p:txBody>
      </p:sp>
      <p:sp>
        <p:nvSpPr>
          <p:cNvPr id="1499" name="Shape 1499"/>
          <p:cNvSpPr/>
          <p:nvPr/>
        </p:nvSpPr>
        <p:spPr>
          <a:xfrm>
            <a:off x="2408220" y="4059111"/>
            <a:ext cx="1071563"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00" name="Shape 1500"/>
          <p:cNvSpPr/>
          <p:nvPr/>
        </p:nvSpPr>
        <p:spPr>
          <a:xfrm>
            <a:off x="2465977" y="3537528"/>
            <a:ext cx="82554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16 KB</a:t>
            </a:r>
          </a:p>
        </p:txBody>
      </p:sp>
      <p:sp>
        <p:nvSpPr>
          <p:cNvPr id="1501" name="Shape 1501"/>
          <p:cNvSpPr/>
          <p:nvPr/>
        </p:nvSpPr>
        <p:spPr>
          <a:xfrm>
            <a:off x="2466137" y="4073309"/>
            <a:ext cx="87043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6.1ms</a:t>
            </a:r>
          </a:p>
        </p:txBody>
      </p:sp>
      <p:grpSp>
        <p:nvGrpSpPr>
          <p:cNvPr id="1504" name="Group 1504"/>
          <p:cNvGrpSpPr/>
          <p:nvPr/>
        </p:nvGrpSpPr>
        <p:grpSpPr>
          <a:xfrm>
            <a:off x="3613917" y="3938719"/>
            <a:ext cx="195000" cy="195000"/>
            <a:chOff x="0" y="0"/>
            <a:chExt cx="277333" cy="277333"/>
          </a:xfrm>
        </p:grpSpPr>
        <p:sp>
          <p:nvSpPr>
            <p:cNvPr id="1502" name="Shape 1502"/>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n>
                  <a:solidFill>
                    <a:sysClr val="windowText" lastClr="000000"/>
                  </a:solidFill>
                </a:ln>
                <a:latin typeface="Calibri" panose="020F0502020204030204" pitchFamily="34" charset="0"/>
              </a:endParaRPr>
            </a:p>
          </p:txBody>
        </p:sp>
        <p:sp>
          <p:nvSpPr>
            <p:cNvPr id="1503" name="Shape 1503"/>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n>
                  <a:solidFill>
                    <a:sysClr val="windowText" lastClr="000000"/>
                  </a:solidFill>
                </a:ln>
                <a:latin typeface="Calibri" panose="020F0502020204030204" pitchFamily="34" charset="0"/>
              </a:endParaRPr>
            </a:p>
          </p:txBody>
        </p:sp>
      </p:grpSp>
      <p:sp>
        <p:nvSpPr>
          <p:cNvPr id="1505" name="Shape 1505"/>
          <p:cNvSpPr/>
          <p:nvPr/>
        </p:nvSpPr>
        <p:spPr>
          <a:xfrm>
            <a:off x="4015564" y="4059111"/>
            <a:ext cx="1071563"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06" name="Shape 1506"/>
          <p:cNvSpPr/>
          <p:nvPr/>
        </p:nvSpPr>
        <p:spPr>
          <a:xfrm>
            <a:off x="4136007" y="3537528"/>
            <a:ext cx="76463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MB</a:t>
            </a:r>
          </a:p>
        </p:txBody>
      </p:sp>
      <p:sp>
        <p:nvSpPr>
          <p:cNvPr id="1507" name="Shape 1507"/>
          <p:cNvSpPr/>
          <p:nvPr/>
        </p:nvSpPr>
        <p:spPr>
          <a:xfrm>
            <a:off x="3894583" y="4073309"/>
            <a:ext cx="115095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1024 KB</a:t>
            </a:r>
          </a:p>
        </p:txBody>
      </p:sp>
      <p:grpSp>
        <p:nvGrpSpPr>
          <p:cNvPr id="1510" name="Group 1510"/>
          <p:cNvGrpSpPr/>
          <p:nvPr/>
        </p:nvGrpSpPr>
        <p:grpSpPr>
          <a:xfrm>
            <a:off x="5310558" y="3938719"/>
            <a:ext cx="195000" cy="195000"/>
            <a:chOff x="0" y="0"/>
            <a:chExt cx="277333" cy="277333"/>
          </a:xfrm>
        </p:grpSpPr>
        <p:sp>
          <p:nvSpPr>
            <p:cNvPr id="1508" name="Shape 1508"/>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509" name="Shape 1509"/>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511" name="Shape 1511"/>
          <p:cNvSpPr/>
          <p:nvPr/>
        </p:nvSpPr>
        <p:spPr>
          <a:xfrm>
            <a:off x="5712204" y="4059111"/>
            <a:ext cx="1424486"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12" name="Shape 1512"/>
          <p:cNvSpPr/>
          <p:nvPr/>
        </p:nvSpPr>
        <p:spPr>
          <a:xfrm>
            <a:off x="5832462" y="3537528"/>
            <a:ext cx="102752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100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sp>
        <p:nvSpPr>
          <p:cNvPr id="1513" name="Shape 1513"/>
          <p:cNvSpPr/>
          <p:nvPr/>
        </p:nvSpPr>
        <p:spPr>
          <a:xfrm>
            <a:off x="5991106" y="4073309"/>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sp>
        <p:nvSpPr>
          <p:cNvPr id="1514" name="Shape 1514"/>
          <p:cNvSpPr/>
          <p:nvPr/>
        </p:nvSpPr>
        <p:spPr>
          <a:xfrm>
            <a:off x="7293830" y="3805419"/>
            <a:ext cx="149265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 </a:t>
            </a:r>
            <a:r>
              <a:rPr sz="2531" b="0" dirty="0">
                <a:solidFill>
                  <a:srgbClr val="0070C0"/>
                </a:solidFill>
                <a:latin typeface="Calibri" panose="020F0502020204030204" pitchFamily="34" charset="0"/>
              </a:rPr>
              <a:t>2.5 MB/s</a:t>
            </a:r>
          </a:p>
        </p:txBody>
      </p:sp>
      <p:graphicFrame>
        <p:nvGraphicFramePr>
          <p:cNvPr id="22" name="Table 1350">
            <a:extLst>
              <a:ext uri="{FF2B5EF4-FFF2-40B4-BE49-F238E27FC236}">
                <a16:creationId xmlns:a16="http://schemas.microsoft.com/office/drawing/2014/main" id="{01C5711E-3065-3848-9C3E-58F467BC391C}"/>
              </a:ext>
            </a:extLst>
          </p:cNvPr>
          <p:cNvGraphicFramePr/>
          <p:nvPr>
            <p:extLst>
              <p:ext uri="{D42A27DB-BD31-4B8C-83A1-F6EECF244321}">
                <p14:modId xmlns:p14="http://schemas.microsoft.com/office/powerpoint/2010/main" val="1067357219"/>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7" name="Shape 1517"/>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Barracuda?</a:t>
            </a:r>
          </a:p>
        </p:txBody>
      </p:sp>
      <p:sp>
        <p:nvSpPr>
          <p:cNvPr id="2" name="TextBox 1"/>
          <p:cNvSpPr txBox="1"/>
          <p:nvPr/>
        </p:nvSpPr>
        <p:spPr>
          <a:xfrm>
            <a:off x="443216" y="3093050"/>
            <a:ext cx="4907690" cy="954107"/>
          </a:xfrm>
          <a:prstGeom prst="rect">
            <a:avLst/>
          </a:prstGeom>
          <a:noFill/>
        </p:spPr>
        <p:txBody>
          <a:bodyPr wrap="none" rtlCol="0">
            <a:spAutoFit/>
          </a:bodyPr>
          <a:lstStyle/>
          <a:p>
            <a:r>
              <a:rPr lang="en-US" sz="2800" b="0" dirty="0">
                <a:latin typeface="Calibri" panose="020F0502020204030204" pitchFamily="34" charset="0"/>
              </a:rPr>
              <a:t>Time = seek + rotation + transfer</a:t>
            </a:r>
          </a:p>
          <a:p>
            <a:r>
              <a:rPr lang="en-US" sz="2800" b="0" dirty="0">
                <a:latin typeface="Calibri" panose="020F0502020204030204" pitchFamily="34" charset="0"/>
              </a:rPr>
              <a:t>Seek = 9ms</a:t>
            </a:r>
          </a:p>
        </p:txBody>
      </p:sp>
      <p:graphicFrame>
        <p:nvGraphicFramePr>
          <p:cNvPr id="5" name="Table 1350">
            <a:extLst>
              <a:ext uri="{FF2B5EF4-FFF2-40B4-BE49-F238E27FC236}">
                <a16:creationId xmlns:a16="http://schemas.microsoft.com/office/drawing/2014/main" id="{5CF365BF-5B0C-764F-8366-C895DC6CBF44}"/>
              </a:ext>
            </a:extLst>
          </p:cNvPr>
          <p:cNvGraphicFramePr/>
          <p:nvPr>
            <p:extLst>
              <p:ext uri="{D42A27DB-BD31-4B8C-83A1-F6EECF244321}">
                <p14:modId xmlns:p14="http://schemas.microsoft.com/office/powerpoint/2010/main" val="3908121510"/>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8" name="Shape 1558"/>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Barracuda?</a:t>
            </a:r>
          </a:p>
        </p:txBody>
      </p:sp>
      <p:sp>
        <p:nvSpPr>
          <p:cNvPr id="1559" name="Shape 1559"/>
          <p:cNvSpPr/>
          <p:nvPr/>
        </p:nvSpPr>
        <p:spPr>
          <a:xfrm>
            <a:off x="280684" y="3488983"/>
            <a:ext cx="1960858"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avg rotation = </a:t>
            </a:r>
          </a:p>
        </p:txBody>
      </p:sp>
      <p:sp>
        <p:nvSpPr>
          <p:cNvPr id="1560" name="Shape 1560"/>
          <p:cNvSpPr/>
          <p:nvPr/>
        </p:nvSpPr>
        <p:spPr>
          <a:xfrm>
            <a:off x="2646553" y="3742676"/>
            <a:ext cx="373974"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61" name="Shape 1561"/>
          <p:cNvSpPr/>
          <p:nvPr/>
        </p:nvSpPr>
        <p:spPr>
          <a:xfrm>
            <a:off x="2695596" y="3221092"/>
            <a:ext cx="23724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a:t>
            </a:r>
          </a:p>
        </p:txBody>
      </p:sp>
      <p:sp>
        <p:nvSpPr>
          <p:cNvPr id="1562" name="Shape 1562"/>
          <p:cNvSpPr/>
          <p:nvPr/>
        </p:nvSpPr>
        <p:spPr>
          <a:xfrm>
            <a:off x="2695596" y="3756874"/>
            <a:ext cx="23724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2</a:t>
            </a:r>
          </a:p>
        </p:txBody>
      </p:sp>
      <p:sp>
        <p:nvSpPr>
          <p:cNvPr id="1563" name="Shape 1563"/>
          <p:cNvSpPr/>
          <p:nvPr/>
        </p:nvSpPr>
        <p:spPr>
          <a:xfrm>
            <a:off x="3450226" y="3742676"/>
            <a:ext cx="892969"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64" name="Shape 1564"/>
          <p:cNvSpPr/>
          <p:nvPr/>
        </p:nvSpPr>
        <p:spPr>
          <a:xfrm>
            <a:off x="3463531" y="3221092"/>
            <a:ext cx="81432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min</a:t>
            </a:r>
          </a:p>
        </p:txBody>
      </p:sp>
      <p:sp>
        <p:nvSpPr>
          <p:cNvPr id="1565" name="Shape 1565"/>
          <p:cNvSpPr/>
          <p:nvPr/>
        </p:nvSpPr>
        <p:spPr>
          <a:xfrm>
            <a:off x="3499053" y="3756874"/>
            <a:ext cx="73257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7200</a:t>
            </a:r>
          </a:p>
        </p:txBody>
      </p:sp>
      <p:grpSp>
        <p:nvGrpSpPr>
          <p:cNvPr id="1568" name="Group 1568"/>
          <p:cNvGrpSpPr/>
          <p:nvPr/>
        </p:nvGrpSpPr>
        <p:grpSpPr>
          <a:xfrm>
            <a:off x="3137876" y="3641210"/>
            <a:ext cx="195000" cy="195000"/>
            <a:chOff x="0" y="0"/>
            <a:chExt cx="277333" cy="277333"/>
          </a:xfrm>
        </p:grpSpPr>
        <p:sp>
          <p:nvSpPr>
            <p:cNvPr id="1566" name="Shape 1566"/>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567" name="Shape 1567"/>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569" name="Shape 1569"/>
          <p:cNvSpPr/>
          <p:nvPr/>
        </p:nvSpPr>
        <p:spPr>
          <a:xfrm>
            <a:off x="4923624" y="3742676"/>
            <a:ext cx="892969"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70" name="Shape 1570"/>
          <p:cNvSpPr/>
          <p:nvPr/>
        </p:nvSpPr>
        <p:spPr>
          <a:xfrm>
            <a:off x="4847400" y="3221092"/>
            <a:ext cx="90249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60 sec</a:t>
            </a:r>
          </a:p>
        </p:txBody>
      </p:sp>
      <p:sp>
        <p:nvSpPr>
          <p:cNvPr id="1571" name="Shape 1571"/>
          <p:cNvSpPr/>
          <p:nvPr/>
        </p:nvSpPr>
        <p:spPr>
          <a:xfrm>
            <a:off x="4936929" y="3756874"/>
            <a:ext cx="814326"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min</a:t>
            </a:r>
          </a:p>
        </p:txBody>
      </p:sp>
      <p:grpSp>
        <p:nvGrpSpPr>
          <p:cNvPr id="1574" name="Group 1574"/>
          <p:cNvGrpSpPr/>
          <p:nvPr/>
        </p:nvGrpSpPr>
        <p:grpSpPr>
          <a:xfrm>
            <a:off x="4566626" y="3641210"/>
            <a:ext cx="195000" cy="195000"/>
            <a:chOff x="0" y="0"/>
            <a:chExt cx="277333" cy="277333"/>
          </a:xfrm>
        </p:grpSpPr>
        <p:sp>
          <p:nvSpPr>
            <p:cNvPr id="1572" name="Shape 1572"/>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573" name="Shape 1573"/>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575" name="Shape 1575"/>
          <p:cNvSpPr/>
          <p:nvPr/>
        </p:nvSpPr>
        <p:spPr>
          <a:xfrm>
            <a:off x="6352374" y="3742676"/>
            <a:ext cx="1180545"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576" name="Shape 1576"/>
          <p:cNvSpPr/>
          <p:nvPr/>
        </p:nvSpPr>
        <p:spPr>
          <a:xfrm>
            <a:off x="6286046" y="3221092"/>
            <a:ext cx="119263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1000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sp>
        <p:nvSpPr>
          <p:cNvPr id="1577" name="Shape 1577"/>
          <p:cNvSpPr/>
          <p:nvPr/>
        </p:nvSpPr>
        <p:spPr>
          <a:xfrm>
            <a:off x="6509307" y="3756874"/>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grpSp>
        <p:nvGrpSpPr>
          <p:cNvPr id="1580" name="Group 1580"/>
          <p:cNvGrpSpPr/>
          <p:nvPr/>
        </p:nvGrpSpPr>
        <p:grpSpPr>
          <a:xfrm>
            <a:off x="5995376" y="3641210"/>
            <a:ext cx="195000" cy="195000"/>
            <a:chOff x="0" y="0"/>
            <a:chExt cx="277333" cy="277333"/>
          </a:xfrm>
        </p:grpSpPr>
        <p:sp>
          <p:nvSpPr>
            <p:cNvPr id="1578" name="Shape 1578"/>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579" name="Shape 1579"/>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581" name="Shape 1581"/>
          <p:cNvSpPr/>
          <p:nvPr/>
        </p:nvSpPr>
        <p:spPr>
          <a:xfrm>
            <a:off x="7651465" y="3488983"/>
            <a:ext cx="125354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 = 4.1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graphicFrame>
        <p:nvGraphicFramePr>
          <p:cNvPr id="27" name="Table 1350">
            <a:extLst>
              <a:ext uri="{FF2B5EF4-FFF2-40B4-BE49-F238E27FC236}">
                <a16:creationId xmlns:a16="http://schemas.microsoft.com/office/drawing/2014/main" id="{4D52393D-F218-4943-AA49-A9EAD4348DB0}"/>
              </a:ext>
            </a:extLst>
          </p:cNvPr>
          <p:cNvGraphicFramePr/>
          <p:nvPr>
            <p:extLst>
              <p:ext uri="{D42A27DB-BD31-4B8C-83A1-F6EECF244321}">
                <p14:modId xmlns:p14="http://schemas.microsoft.com/office/powerpoint/2010/main" val="3752961127"/>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2" name="Shape 1612"/>
          <p:cNvSpPr/>
          <p:nvPr/>
        </p:nvSpPr>
        <p:spPr>
          <a:xfrm>
            <a:off x="430609" y="2109093"/>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Barracuda?</a:t>
            </a:r>
          </a:p>
        </p:txBody>
      </p:sp>
      <p:sp>
        <p:nvSpPr>
          <p:cNvPr id="1613" name="Shape 1613"/>
          <p:cNvSpPr/>
          <p:nvPr/>
        </p:nvSpPr>
        <p:spPr>
          <a:xfrm>
            <a:off x="343074" y="3488983"/>
            <a:ext cx="141372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transfer = </a:t>
            </a:r>
          </a:p>
        </p:txBody>
      </p:sp>
      <p:sp>
        <p:nvSpPr>
          <p:cNvPr id="1614" name="Shape 1614"/>
          <p:cNvSpPr/>
          <p:nvPr/>
        </p:nvSpPr>
        <p:spPr>
          <a:xfrm>
            <a:off x="1989237" y="3742676"/>
            <a:ext cx="1071563"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615" name="Shape 1615"/>
          <p:cNvSpPr/>
          <p:nvPr/>
        </p:nvSpPr>
        <p:spPr>
          <a:xfrm>
            <a:off x="2091679" y="3221092"/>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sp>
        <p:nvSpPr>
          <p:cNvPr id="1616" name="Shape 1616"/>
          <p:cNvSpPr/>
          <p:nvPr/>
        </p:nvSpPr>
        <p:spPr>
          <a:xfrm>
            <a:off x="1930944" y="3756874"/>
            <a:ext cx="1094852"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105 MB</a:t>
            </a:r>
          </a:p>
        </p:txBody>
      </p:sp>
      <p:sp>
        <p:nvSpPr>
          <p:cNvPr id="1617" name="Shape 1617"/>
          <p:cNvSpPr/>
          <p:nvPr/>
        </p:nvSpPr>
        <p:spPr>
          <a:xfrm>
            <a:off x="3537214" y="3488983"/>
            <a:ext cx="82554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16 KB</a:t>
            </a:r>
          </a:p>
        </p:txBody>
      </p:sp>
      <p:grpSp>
        <p:nvGrpSpPr>
          <p:cNvPr id="1620" name="Group 1620"/>
          <p:cNvGrpSpPr/>
          <p:nvPr/>
        </p:nvGrpSpPr>
        <p:grpSpPr>
          <a:xfrm>
            <a:off x="3194935" y="3641210"/>
            <a:ext cx="195000" cy="195000"/>
            <a:chOff x="0" y="0"/>
            <a:chExt cx="277333" cy="277333"/>
          </a:xfrm>
        </p:grpSpPr>
        <p:sp>
          <p:nvSpPr>
            <p:cNvPr id="1618" name="Shape 1618"/>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619" name="Shape 1619"/>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621" name="Shape 1621"/>
          <p:cNvSpPr/>
          <p:nvPr/>
        </p:nvSpPr>
        <p:spPr>
          <a:xfrm>
            <a:off x="5025331" y="3742676"/>
            <a:ext cx="1840417"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622" name="Shape 1622"/>
          <p:cNvSpPr/>
          <p:nvPr/>
        </p:nvSpPr>
        <p:spPr>
          <a:xfrm>
            <a:off x="4911384" y="3221092"/>
            <a:ext cx="176170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1,000,000 us</a:t>
            </a:r>
          </a:p>
        </p:txBody>
      </p:sp>
      <p:sp>
        <p:nvSpPr>
          <p:cNvPr id="1623" name="Shape 1623"/>
          <p:cNvSpPr/>
          <p:nvPr/>
        </p:nvSpPr>
        <p:spPr>
          <a:xfrm>
            <a:off x="5447594" y="3756874"/>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grpSp>
        <p:nvGrpSpPr>
          <p:cNvPr id="1626" name="Group 1626"/>
          <p:cNvGrpSpPr/>
          <p:nvPr/>
        </p:nvGrpSpPr>
        <p:grpSpPr>
          <a:xfrm>
            <a:off x="4623685" y="3641210"/>
            <a:ext cx="195000" cy="195000"/>
            <a:chOff x="0" y="0"/>
            <a:chExt cx="277333" cy="277333"/>
          </a:xfrm>
        </p:grpSpPr>
        <p:sp>
          <p:nvSpPr>
            <p:cNvPr id="1624" name="Shape 1624"/>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625" name="Shape 1625"/>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627" name="Shape 1627"/>
          <p:cNvSpPr/>
          <p:nvPr/>
        </p:nvSpPr>
        <p:spPr>
          <a:xfrm>
            <a:off x="7156404" y="3488983"/>
            <a:ext cx="117339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 149 us</a:t>
            </a:r>
          </a:p>
        </p:txBody>
      </p:sp>
      <p:graphicFrame>
        <p:nvGraphicFramePr>
          <p:cNvPr id="19" name="Table 1350">
            <a:extLst>
              <a:ext uri="{FF2B5EF4-FFF2-40B4-BE49-F238E27FC236}">
                <a16:creationId xmlns:a16="http://schemas.microsoft.com/office/drawing/2014/main" id="{897BC23C-214E-424E-BA0D-18551CAEADC5}"/>
              </a:ext>
            </a:extLst>
          </p:cNvPr>
          <p:cNvGraphicFramePr/>
          <p:nvPr>
            <p:extLst>
              <p:ext uri="{D42A27DB-BD31-4B8C-83A1-F6EECF244321}">
                <p14:modId xmlns:p14="http://schemas.microsoft.com/office/powerpoint/2010/main" val="3783302138"/>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0" name="Shape 1630"/>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Barracuda?</a:t>
            </a:r>
          </a:p>
        </p:txBody>
      </p:sp>
      <p:sp>
        <p:nvSpPr>
          <p:cNvPr id="1631" name="Shape 1631"/>
          <p:cNvSpPr/>
          <p:nvPr/>
        </p:nvSpPr>
        <p:spPr>
          <a:xfrm>
            <a:off x="1159610" y="2906370"/>
            <a:ext cx="6434198"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Barracuda time = 9ms + 4.1ms + 149us = 13.2ms</a:t>
            </a:r>
          </a:p>
        </p:txBody>
      </p:sp>
      <p:graphicFrame>
        <p:nvGraphicFramePr>
          <p:cNvPr id="5" name="Table 1350">
            <a:extLst>
              <a:ext uri="{FF2B5EF4-FFF2-40B4-BE49-F238E27FC236}">
                <a16:creationId xmlns:a16="http://schemas.microsoft.com/office/drawing/2014/main" id="{63030932-C50E-0F4D-B4D9-938DDD6A7582}"/>
              </a:ext>
            </a:extLst>
          </p:cNvPr>
          <p:cNvGraphicFramePr/>
          <p:nvPr>
            <p:extLst>
              <p:ext uri="{D42A27DB-BD31-4B8C-83A1-F6EECF244321}">
                <p14:modId xmlns:p14="http://schemas.microsoft.com/office/powerpoint/2010/main" val="1130318557"/>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62" name="Shape 1662"/>
          <p:cNvSpPr/>
          <p:nvPr/>
        </p:nvSpPr>
        <p:spPr>
          <a:xfrm>
            <a:off x="443216" y="1973671"/>
            <a:ext cx="6856365"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How long does an average </a:t>
            </a:r>
            <a:r>
              <a:rPr lang="en-US" sz="2531" b="0" dirty="0">
                <a:solidFill>
                  <a:srgbClr val="000000"/>
                </a:solidFill>
                <a:latin typeface="Calibri" panose="020F0502020204030204" pitchFamily="34" charset="0"/>
              </a:rPr>
              <a:t>random </a:t>
            </a:r>
            <a:r>
              <a:rPr sz="2531" b="0" dirty="0">
                <a:solidFill>
                  <a:srgbClr val="000000"/>
                </a:solidFill>
                <a:latin typeface="Calibri" panose="020F0502020204030204" pitchFamily="34" charset="0"/>
              </a:rPr>
              <a:t>16-KB read take </a:t>
            </a:r>
            <a:br>
              <a:rPr lang="en-US" sz="2531" b="0" dirty="0">
                <a:solidFill>
                  <a:srgbClr val="000000"/>
                </a:solidFill>
                <a:latin typeface="Calibri" panose="020F0502020204030204" pitchFamily="34" charset="0"/>
              </a:rPr>
            </a:br>
            <a:r>
              <a:rPr sz="2531" b="0" dirty="0">
                <a:solidFill>
                  <a:srgbClr val="000000"/>
                </a:solidFill>
                <a:latin typeface="Calibri" panose="020F0502020204030204" pitchFamily="34" charset="0"/>
              </a:rPr>
              <a:t>w/ Barracuda?</a:t>
            </a:r>
          </a:p>
        </p:txBody>
      </p:sp>
      <p:sp>
        <p:nvSpPr>
          <p:cNvPr id="1663" name="Shape 1663"/>
          <p:cNvSpPr/>
          <p:nvPr/>
        </p:nvSpPr>
        <p:spPr>
          <a:xfrm>
            <a:off x="236294" y="3805419"/>
            <a:ext cx="188147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throughput = </a:t>
            </a:r>
          </a:p>
        </p:txBody>
      </p:sp>
      <p:sp>
        <p:nvSpPr>
          <p:cNvPr id="1664" name="Shape 1664"/>
          <p:cNvSpPr/>
          <p:nvPr/>
        </p:nvSpPr>
        <p:spPr>
          <a:xfrm>
            <a:off x="2408220" y="4059111"/>
            <a:ext cx="1071563"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665" name="Shape 1665"/>
          <p:cNvSpPr/>
          <p:nvPr/>
        </p:nvSpPr>
        <p:spPr>
          <a:xfrm>
            <a:off x="2465977" y="3537528"/>
            <a:ext cx="82554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16 KB</a:t>
            </a:r>
          </a:p>
        </p:txBody>
      </p:sp>
      <p:sp>
        <p:nvSpPr>
          <p:cNvPr id="1666" name="Shape 1666"/>
          <p:cNvSpPr/>
          <p:nvPr/>
        </p:nvSpPr>
        <p:spPr>
          <a:xfrm>
            <a:off x="2376769" y="4073309"/>
            <a:ext cx="1035541"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13.2ms</a:t>
            </a:r>
          </a:p>
        </p:txBody>
      </p:sp>
      <p:sp>
        <p:nvSpPr>
          <p:cNvPr id="1667" name="Shape 1667"/>
          <p:cNvSpPr/>
          <p:nvPr/>
        </p:nvSpPr>
        <p:spPr>
          <a:xfrm>
            <a:off x="1159610" y="2906370"/>
            <a:ext cx="6434198"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lgn="l"/>
          </a:lstStyle>
          <a:p>
            <a:pPr lvl="0">
              <a:defRPr sz="1800">
                <a:solidFill>
                  <a:srgbClr val="000000"/>
                </a:solidFill>
              </a:defRPr>
            </a:pPr>
            <a:r>
              <a:rPr sz="2531" b="0" dirty="0">
                <a:solidFill>
                  <a:srgbClr val="000000"/>
                </a:solidFill>
                <a:latin typeface="Calibri" panose="020F0502020204030204" pitchFamily="34" charset="0"/>
              </a:rPr>
              <a:t>Barracuda time = 9ms + 4.1ms + 149us = 13.2ms</a:t>
            </a:r>
          </a:p>
        </p:txBody>
      </p:sp>
      <p:grpSp>
        <p:nvGrpSpPr>
          <p:cNvPr id="1670" name="Group 1670"/>
          <p:cNvGrpSpPr/>
          <p:nvPr/>
        </p:nvGrpSpPr>
        <p:grpSpPr>
          <a:xfrm>
            <a:off x="3613917" y="3938719"/>
            <a:ext cx="195000" cy="195000"/>
            <a:chOff x="0" y="0"/>
            <a:chExt cx="277333" cy="277333"/>
          </a:xfrm>
        </p:grpSpPr>
        <p:sp>
          <p:nvSpPr>
            <p:cNvPr id="1668" name="Shape 1668"/>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669" name="Shape 1669"/>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671" name="Shape 1671"/>
          <p:cNvSpPr/>
          <p:nvPr/>
        </p:nvSpPr>
        <p:spPr>
          <a:xfrm>
            <a:off x="4015564" y="4059111"/>
            <a:ext cx="1071563"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672" name="Shape 1672"/>
          <p:cNvSpPr/>
          <p:nvPr/>
        </p:nvSpPr>
        <p:spPr>
          <a:xfrm>
            <a:off x="4136007" y="3537528"/>
            <a:ext cx="76463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MB</a:t>
            </a:r>
          </a:p>
        </p:txBody>
      </p:sp>
      <p:sp>
        <p:nvSpPr>
          <p:cNvPr id="1673" name="Shape 1673"/>
          <p:cNvSpPr/>
          <p:nvPr/>
        </p:nvSpPr>
        <p:spPr>
          <a:xfrm>
            <a:off x="3894583" y="4073309"/>
            <a:ext cx="1150957"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1024 KB</a:t>
            </a:r>
          </a:p>
        </p:txBody>
      </p:sp>
      <p:grpSp>
        <p:nvGrpSpPr>
          <p:cNvPr id="1676" name="Group 1676"/>
          <p:cNvGrpSpPr/>
          <p:nvPr/>
        </p:nvGrpSpPr>
        <p:grpSpPr>
          <a:xfrm>
            <a:off x="5310558" y="3938719"/>
            <a:ext cx="195000" cy="195000"/>
            <a:chOff x="0" y="0"/>
            <a:chExt cx="277333" cy="277333"/>
          </a:xfrm>
        </p:grpSpPr>
        <p:sp>
          <p:nvSpPr>
            <p:cNvPr id="1674" name="Shape 1674"/>
            <p:cNvSpPr/>
            <p:nvPr/>
          </p:nvSpPr>
          <p:spPr>
            <a:xfrm flipV="1">
              <a:off x="-1" y="0"/>
              <a:ext cx="277335"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675" name="Shape 1675"/>
            <p:cNvSpPr/>
            <p:nvPr/>
          </p:nvSpPr>
          <p:spPr>
            <a:xfrm>
              <a:off x="0" y="0"/>
              <a:ext cx="277334" cy="277334"/>
            </a:xfrm>
            <a:prstGeom prst="line">
              <a:avLst/>
            </a:prstGeom>
            <a:ln/>
          </p:spPr>
          <p:style>
            <a:lnRef idx="1">
              <a:schemeClr val="dk1"/>
            </a:lnRef>
            <a:fillRef idx="0">
              <a:schemeClr val="dk1"/>
            </a:fillRef>
            <a:effectRef idx="0">
              <a:schemeClr val="dk1"/>
            </a:effectRef>
            <a:fontRef idx="minor">
              <a:schemeClr val="tx1"/>
            </a:fontRef>
          </p:style>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677" name="Shape 1677"/>
          <p:cNvSpPr/>
          <p:nvPr/>
        </p:nvSpPr>
        <p:spPr>
          <a:xfrm>
            <a:off x="5712204" y="4059111"/>
            <a:ext cx="1424486" cy="1"/>
          </a:xfrm>
          <a:prstGeom prst="line">
            <a:avLst/>
          </a:prstGeom>
          <a:ln/>
        </p:spPr>
        <p:style>
          <a:lnRef idx="1">
            <a:schemeClr val="dk1"/>
          </a:lnRef>
          <a:fillRef idx="0">
            <a:schemeClr val="dk1"/>
          </a:fillRef>
          <a:effectRef idx="0">
            <a:schemeClr val="dk1"/>
          </a:effectRef>
          <a:fontRef idx="minor">
            <a:schemeClr val="tx1"/>
          </a:fontRef>
        </p:style>
        <p:txBody>
          <a:bodyPr lIns="35719" tIns="35719" rIns="35719" bIns="35719" anchor="ctr"/>
          <a:lstStyle/>
          <a:p>
            <a:pPr lvl="0">
              <a:defRPr sz="2600"/>
            </a:pPr>
            <a:endParaRPr sz="1828" b="0" dirty="0">
              <a:latin typeface="Calibri" panose="020F0502020204030204" pitchFamily="34" charset="0"/>
            </a:endParaRPr>
          </a:p>
        </p:txBody>
      </p:sp>
      <p:sp>
        <p:nvSpPr>
          <p:cNvPr id="1678" name="Shape 1678"/>
          <p:cNvSpPr/>
          <p:nvPr/>
        </p:nvSpPr>
        <p:spPr>
          <a:xfrm>
            <a:off x="5743094" y="3537528"/>
            <a:ext cx="1192635"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1000 </a:t>
            </a:r>
            <a:r>
              <a:rPr sz="2531" b="0" dirty="0" err="1">
                <a:solidFill>
                  <a:srgbClr val="000000"/>
                </a:solidFill>
                <a:latin typeface="Calibri" panose="020F0502020204030204" pitchFamily="34" charset="0"/>
              </a:rPr>
              <a:t>ms</a:t>
            </a:r>
            <a:endParaRPr sz="2531" b="0" dirty="0">
              <a:solidFill>
                <a:srgbClr val="000000"/>
              </a:solidFill>
              <a:latin typeface="Calibri" panose="020F0502020204030204" pitchFamily="34" charset="0"/>
            </a:endParaRPr>
          </a:p>
        </p:txBody>
      </p:sp>
      <p:sp>
        <p:nvSpPr>
          <p:cNvPr id="1679" name="Shape 1679"/>
          <p:cNvSpPr/>
          <p:nvPr/>
        </p:nvSpPr>
        <p:spPr>
          <a:xfrm>
            <a:off x="5991106" y="4073309"/>
            <a:ext cx="735779"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1 sec</a:t>
            </a:r>
          </a:p>
        </p:txBody>
      </p:sp>
      <p:sp>
        <p:nvSpPr>
          <p:cNvPr id="1680" name="Shape 1680"/>
          <p:cNvSpPr/>
          <p:nvPr/>
        </p:nvSpPr>
        <p:spPr>
          <a:xfrm>
            <a:off x="7308922" y="3805419"/>
            <a:ext cx="1492653"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 1.2 MB/s</a:t>
            </a:r>
          </a:p>
        </p:txBody>
      </p:sp>
      <p:graphicFrame>
        <p:nvGraphicFramePr>
          <p:cNvPr id="22" name="Table 1350">
            <a:extLst>
              <a:ext uri="{FF2B5EF4-FFF2-40B4-BE49-F238E27FC236}">
                <a16:creationId xmlns:a16="http://schemas.microsoft.com/office/drawing/2014/main" id="{608C70F1-2AC5-7840-B5AD-3B23B75AD19F}"/>
              </a:ext>
            </a:extLst>
          </p:cNvPr>
          <p:cNvGraphicFramePr/>
          <p:nvPr>
            <p:extLst>
              <p:ext uri="{D42A27DB-BD31-4B8C-83A1-F6EECF244321}">
                <p14:modId xmlns:p14="http://schemas.microsoft.com/office/powerpoint/2010/main" val="859726477"/>
              </p:ext>
            </p:extLst>
          </p:nvPr>
        </p:nvGraphicFramePr>
        <p:xfrm>
          <a:off x="1432792" y="339645"/>
          <a:ext cx="6278416" cy="1544836"/>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RPM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15,000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7,200</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Avg Seek</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4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9 </a:t>
                      </a:r>
                      <a:r>
                        <a:rPr sz="2000" b="0" dirty="0" err="1">
                          <a:solidFill>
                            <a:schemeClr val="bg1"/>
                          </a:solidFill>
                          <a:latin typeface="Calibri" panose="020F0502020204030204" pitchFamily="34" charset="0"/>
                          <a:cs typeface="Calibri" panose="020F0502020204030204" pitchFamily="34" charset="0"/>
                        </a:rPr>
                        <a:t>ms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Max Transfer</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bl>
          </a:graphicData>
        </a:graphic>
      </p:graphicFrame>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682" name="Table 1682"/>
          <p:cNvGraphicFramePr/>
          <p:nvPr>
            <p:extLst>
              <p:ext uri="{D42A27DB-BD31-4B8C-83A1-F6EECF244321}">
                <p14:modId xmlns:p14="http://schemas.microsoft.com/office/powerpoint/2010/main" val="2550710510"/>
              </p:ext>
            </p:extLst>
          </p:nvPr>
        </p:nvGraphicFramePr>
        <p:xfrm>
          <a:off x="1189518" y="5167070"/>
          <a:ext cx="6278416" cy="1160859"/>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Cheetah </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Barracuda</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Sequential</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105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Random</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2.5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chemeClr val="bg1"/>
                          </a:solidFill>
                          <a:latin typeface="Calibri" panose="020F0502020204030204" pitchFamily="34" charset="0"/>
                          <a:cs typeface="Calibri" panose="020F0502020204030204" pitchFamily="34" charset="0"/>
                        </a:rPr>
                        <a:t>1.2 MB/s</a:t>
                      </a:r>
                      <a:endParaRPr sz="2000" b="0" i="0" dirty="0">
                        <a:solidFill>
                          <a:schemeClr val="bg1"/>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bl>
          </a:graphicData>
        </a:graphic>
      </p:graphicFrame>
      <p:graphicFrame>
        <p:nvGraphicFramePr>
          <p:cNvPr id="4" name="Table 1331"/>
          <p:cNvGraphicFramePr/>
          <p:nvPr>
            <p:extLst>
              <p:ext uri="{D42A27DB-BD31-4B8C-83A1-F6EECF244321}">
                <p14:modId xmlns:p14="http://schemas.microsoft.com/office/powerpoint/2010/main" val="3838061181"/>
              </p:ext>
            </p:extLst>
          </p:nvPr>
        </p:nvGraphicFramePr>
        <p:xfrm>
          <a:off x="1189518" y="1306066"/>
          <a:ext cx="6278416" cy="2696767"/>
        </p:xfrm>
        <a:graphic>
          <a:graphicData uri="http://schemas.openxmlformats.org/drawingml/2006/table">
            <a:tbl>
              <a:tblPr firstRow="1" firstCol="1">
                <a:tableStyleId>{E269D01E-BC32-4049-B463-5C60D7B0CCD2}</a:tableStyleId>
              </a:tblPr>
              <a:tblGrid>
                <a:gridCol w="1707011">
                  <a:extLst>
                    <a:ext uri="{9D8B030D-6E8A-4147-A177-3AD203B41FA5}">
                      <a16:colId xmlns:a16="http://schemas.microsoft.com/office/drawing/2014/main" val="20000"/>
                    </a:ext>
                  </a:extLst>
                </a:gridCol>
                <a:gridCol w="2190655">
                  <a:extLst>
                    <a:ext uri="{9D8B030D-6E8A-4147-A177-3AD203B41FA5}">
                      <a16:colId xmlns:a16="http://schemas.microsoft.com/office/drawing/2014/main" val="20001"/>
                    </a:ext>
                  </a:extLst>
                </a:gridCol>
                <a:gridCol w="2380750">
                  <a:extLst>
                    <a:ext uri="{9D8B030D-6E8A-4147-A177-3AD203B41FA5}">
                      <a16:colId xmlns:a16="http://schemas.microsoft.com/office/drawing/2014/main" val="20002"/>
                    </a:ext>
                  </a:extLst>
                </a:gridCol>
              </a:tblGrid>
              <a:tr h="388441">
                <a:tc>
                  <a:txBody>
                    <a:bodyPr/>
                    <a:lstStyle/>
                    <a:p>
                      <a:pPr lvl="0" defTabSz="914400">
                        <a:defRPr sz="2800"/>
                      </a:pPr>
                      <a:endParaRPr sz="2000" b="0" i="0" dirty="0">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Cheetah </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Barracuda</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0"/>
                  </a:ext>
                </a:extLst>
              </a:tr>
              <a:tr h="388441">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Capacity</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300 GB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 TB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1"/>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RPM</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15,000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7,200</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2"/>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Avg Seek</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9 </a:t>
                      </a:r>
                      <a:r>
                        <a:rPr sz="2000" b="0" dirty="0" err="1">
                          <a:solidFill>
                            <a:srgbClr val="FFFFFF"/>
                          </a:solidFill>
                          <a:latin typeface="Calibri" panose="020F0502020204030204" pitchFamily="34" charset="0"/>
                          <a:cs typeface="Calibri" panose="020F0502020204030204" pitchFamily="34" charset="0"/>
                        </a:rPr>
                        <a:t>ms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3"/>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Max Transfer</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125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105 MB/s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4"/>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Platters</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4</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5"/>
                  </a:ext>
                </a:extLst>
              </a:tr>
              <a:tr h="383977">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Cache</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16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tc>
                  <a:txBody>
                    <a:bodyPr/>
                    <a:lstStyle/>
                    <a:p>
                      <a:pPr lvl="0" defTabSz="914400">
                        <a:defRPr>
                          <a:solidFill>
                            <a:srgbClr val="000000"/>
                          </a:solidFill>
                        </a:defRPr>
                      </a:pPr>
                      <a:r>
                        <a:rPr sz="2000" b="0" dirty="0">
                          <a:solidFill>
                            <a:srgbClr val="FFFFFF"/>
                          </a:solidFill>
                          <a:latin typeface="Calibri" panose="020F0502020204030204" pitchFamily="34" charset="0"/>
                          <a:cs typeface="Calibri" panose="020F0502020204030204" pitchFamily="34" charset="0"/>
                        </a:rPr>
                        <a:t>32 MB</a:t>
                      </a:r>
                      <a:endParaRPr sz="2000" b="0" i="0" dirty="0">
                        <a:solidFill>
                          <a:srgbClr val="FFFFFF"/>
                        </a:solidFill>
                        <a:latin typeface="Calibri" panose="020F0502020204030204" pitchFamily="34" charset="0"/>
                        <a:cs typeface="Calibri" panose="020F0502020204030204" pitchFamily="34" charset="0"/>
                      </a:endParaRPr>
                    </a:p>
                  </a:txBody>
                  <a:tcPr marL="35719" marR="35719" marT="35719" marB="35719" anchor="ctr" horzOverflow="overflow"/>
                </a:tc>
                <a:extLst>
                  <a:ext uri="{0D108BD9-81ED-4DB2-BD59-A6C34878D82A}">
                    <a16:rowId xmlns:a16="http://schemas.microsoft.com/office/drawing/2014/main" val="10006"/>
                  </a:ext>
                </a:extLst>
              </a:tr>
            </a:tbl>
          </a:graphicData>
        </a:graphic>
      </p:graphicFrame>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5" name="Shape 1685"/>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a:solidFill>
                  <a:srgbClr val="000000"/>
                </a:solidFill>
              </a:rPr>
              <a:t>Other Improvements</a:t>
            </a:r>
          </a:p>
        </p:txBody>
      </p:sp>
      <p:sp>
        <p:nvSpPr>
          <p:cNvPr id="1686" name="Shape 1686"/>
          <p:cNvSpPr>
            <a:spLocks noGrp="1"/>
          </p:cNvSpPr>
          <p:nvPr>
            <p:ph idx="1"/>
          </p:nvPr>
        </p:nvSpPr>
        <p:spPr>
          <a:xfrm>
            <a:off x="382257" y="1447800"/>
            <a:ext cx="7896225" cy="5267325"/>
          </a:xfrm>
          <a:prstGeom prst="rect">
            <a:avLst/>
          </a:prstGeom>
        </p:spPr>
        <p:txBody>
          <a:bodyPr/>
          <a:lstStyle/>
          <a:p>
            <a:pPr>
              <a:defRPr sz="1800">
                <a:solidFill>
                  <a:srgbClr val="000000"/>
                </a:solidFill>
              </a:defRPr>
            </a:pPr>
            <a:r>
              <a:rPr sz="2672" dirty="0">
                <a:solidFill>
                  <a:srgbClr val="0070C0"/>
                </a:solidFill>
              </a:rPr>
              <a:t>Track Skew</a:t>
            </a:r>
          </a:p>
          <a:p>
            <a:pPr>
              <a:defRPr sz="1800">
                <a:solidFill>
                  <a:srgbClr val="000000"/>
                </a:solidFill>
              </a:defRPr>
            </a:pPr>
            <a:endParaRPr sz="2672" dirty="0"/>
          </a:p>
          <a:p>
            <a:pPr>
              <a:defRPr sz="1800">
                <a:solidFill>
                  <a:srgbClr val="000000"/>
                </a:solidFill>
              </a:defRPr>
            </a:pPr>
            <a:r>
              <a:rPr sz="2672" dirty="0"/>
              <a:t>Zones</a:t>
            </a:r>
          </a:p>
          <a:p>
            <a:pPr>
              <a:defRPr sz="1800">
                <a:solidFill>
                  <a:srgbClr val="000000"/>
                </a:solidFill>
              </a:defRPr>
            </a:pPr>
            <a:endParaRPr sz="2672" dirty="0"/>
          </a:p>
          <a:p>
            <a:pPr>
              <a:defRPr sz="1800">
                <a:solidFill>
                  <a:srgbClr val="000000"/>
                </a:solidFill>
              </a:defRPr>
            </a:pPr>
            <a:r>
              <a:rPr sz="2672" dirty="0"/>
              <a:t>Cache</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Shape 147"/>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Canonical Device</a:t>
            </a:r>
          </a:p>
        </p:txBody>
      </p:sp>
      <p:sp>
        <p:nvSpPr>
          <p:cNvPr id="148" name="Shape 148"/>
          <p:cNvSpPr/>
          <p:nvPr/>
        </p:nvSpPr>
        <p:spPr>
          <a:xfrm>
            <a:off x="2341004" y="2528827"/>
            <a:ext cx="4461992" cy="1740770"/>
          </a:xfrm>
          <a:prstGeom prst="rect">
            <a:avLst/>
          </a:prstGeom>
          <a:solidFill/>
          <a:ln w="25400">
            <a:solidFill>
              <a:srgbClr val="FFFFFF"/>
            </a:solidFill>
            <a:miter lim="400000"/>
          </a:ln>
        </p:spPr>
        <p:txBody>
          <a:bodyPr lIns="0" tIns="0" rIns="0" bIns="0" anchor="ctr"/>
          <a:lstStyle/>
          <a:p>
            <a:pPr lvl="0">
              <a:defRPr sz="2800" b="1">
                <a:latin typeface="Helvetica"/>
                <a:ea typeface="Helvetica"/>
                <a:cs typeface="Helvetica"/>
                <a:sym typeface="Helvetica"/>
              </a:defRPr>
            </a:pPr>
            <a:endParaRPr sz="1969"/>
          </a:p>
        </p:txBody>
      </p:sp>
      <p:sp>
        <p:nvSpPr>
          <p:cNvPr id="149" name="Shape 149"/>
          <p:cNvSpPr/>
          <p:nvPr/>
        </p:nvSpPr>
        <p:spPr>
          <a:xfrm>
            <a:off x="2698192"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dirty="0">
                <a:solidFill>
                  <a:schemeClr val="bg1"/>
                </a:solidFill>
              </a:rPr>
              <a:t>Status</a:t>
            </a:r>
          </a:p>
        </p:txBody>
      </p:sp>
      <p:sp>
        <p:nvSpPr>
          <p:cNvPr id="150" name="Shape 150"/>
          <p:cNvSpPr/>
          <p:nvPr/>
        </p:nvSpPr>
        <p:spPr>
          <a:xfrm>
            <a:off x="3794867" y="2524777"/>
            <a:ext cx="1554266"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dirty="0">
                <a:solidFill>
                  <a:schemeClr val="bg1"/>
                </a:solidFill>
              </a:rPr>
              <a:t>COMMAND</a:t>
            </a:r>
          </a:p>
        </p:txBody>
      </p:sp>
      <p:sp>
        <p:nvSpPr>
          <p:cNvPr id="151" name="Shape 151"/>
          <p:cNvSpPr/>
          <p:nvPr/>
        </p:nvSpPr>
        <p:spPr>
          <a:xfrm>
            <a:off x="5517191" y="2524777"/>
            <a:ext cx="928617" cy="416380"/>
          </a:xfrm>
          <a:prstGeom prst="rect">
            <a:avLst/>
          </a:prstGeom>
          <a:solidFill/>
          <a:ln w="25400">
            <a:solidFill>
              <a:srgbClr val="FFFFFF"/>
            </a:solidFill>
            <a:miter lim="400000"/>
          </a:ln>
          <a:extLst>
            <a:ext uri="{C572A759-6A51-4108-AA02-DFA0A04FC94B}">
              <ma14:wrappingTextBoxFlag xmlns="" xmlns:ma14="http://schemas.microsoft.com/office/mac/drawingml/2011/main" val="1"/>
            </a:ext>
          </a:extLst>
        </p:spPr>
        <p:txBody>
          <a:bodyPr lIns="0" tIns="0" rIns="0" bIns="0" anchor="ctr"/>
          <a:lstStyle>
            <a:lvl1pPr>
              <a:defRPr sz="2800" b="1">
                <a:latin typeface="Helvetica"/>
                <a:ea typeface="Helvetica"/>
                <a:cs typeface="Helvetica"/>
                <a:sym typeface="Helvetica"/>
              </a:defRPr>
            </a:lvl1pPr>
          </a:lstStyle>
          <a:p>
            <a:pPr lvl="0" algn="ctr">
              <a:defRPr sz="1800" b="0">
                <a:solidFill>
                  <a:srgbClr val="000000"/>
                </a:solidFill>
              </a:defRPr>
            </a:pPr>
            <a:r>
              <a:rPr sz="1969">
                <a:solidFill>
                  <a:schemeClr val="bg1"/>
                </a:solidFill>
              </a:rPr>
              <a:t>DATA</a:t>
            </a:r>
          </a:p>
        </p:txBody>
      </p:sp>
      <p:sp>
        <p:nvSpPr>
          <p:cNvPr id="152" name="Shape 152"/>
          <p:cNvSpPr/>
          <p:nvPr/>
        </p:nvSpPr>
        <p:spPr>
          <a:xfrm>
            <a:off x="2758057" y="2230117"/>
            <a:ext cx="3627886" cy="1"/>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53" name="Shape 153"/>
          <p:cNvSpPr/>
          <p:nvPr/>
        </p:nvSpPr>
        <p:spPr>
          <a:xfrm flipH="1">
            <a:off x="2694443"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54" name="Shape 154"/>
          <p:cNvSpPr/>
          <p:nvPr/>
        </p:nvSpPr>
        <p:spPr>
          <a:xfrm>
            <a:off x="6391334" y="2230116"/>
            <a:ext cx="63615" cy="106687"/>
          </a:xfrm>
          <a:prstGeom prst="line">
            <a:avLst/>
          </a:prstGeom>
          <a:ln w="25400">
            <a:solidFill>
              <a:srgbClr val="FF26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55" name="Shape 155"/>
          <p:cNvSpPr/>
          <p:nvPr/>
        </p:nvSpPr>
        <p:spPr>
          <a:xfrm>
            <a:off x="3165396" y="1840797"/>
            <a:ext cx="2604432"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a:solidFill>
                  <a:srgbClr val="FF2600"/>
                </a:solidFill>
              </a:defRPr>
            </a:lvl1pPr>
          </a:lstStyle>
          <a:p>
            <a:pPr lvl="0">
              <a:defRPr sz="1800">
                <a:solidFill>
                  <a:srgbClr val="000000"/>
                </a:solidFill>
              </a:defRPr>
            </a:pPr>
            <a:r>
              <a:rPr sz="1969" b="0" dirty="0">
                <a:latin typeface="Calibri" panose="020F0502020204030204" pitchFamily="34" charset="0"/>
              </a:rPr>
              <a:t>OS reads/writes to these</a:t>
            </a:r>
          </a:p>
        </p:txBody>
      </p:sp>
      <p:sp>
        <p:nvSpPr>
          <p:cNvPr id="156" name="Shape 156"/>
          <p:cNvSpPr/>
          <p:nvPr/>
        </p:nvSpPr>
        <p:spPr>
          <a:xfrm>
            <a:off x="-13709" y="2545383"/>
            <a:ext cx="227305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1" algn="r">
              <a:defRPr sz="1800">
                <a:solidFill>
                  <a:srgbClr val="000000"/>
                </a:solidFill>
              </a:defRPr>
            </a:pPr>
            <a:r>
              <a:rPr sz="1969" b="0" dirty="0">
                <a:solidFill>
                  <a:srgbClr val="000000"/>
                </a:solidFill>
                <a:latin typeface="Calibri" panose="020F0502020204030204" pitchFamily="34" charset="0"/>
              </a:rPr>
              <a:t>Device Registers:</a:t>
            </a:r>
          </a:p>
        </p:txBody>
      </p:sp>
    </p:spTree>
  </p:cSld>
  <p:clrMapOvr>
    <a:masterClrMapping/>
  </p:clrMapOvr>
  <p:transition/>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91" name="Shape 1691"/>
          <p:cNvSpPr/>
          <p:nvPr/>
        </p:nvSpPr>
        <p:spPr>
          <a:xfrm>
            <a:off x="3359288" y="1407239"/>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692" name="Shape 1692"/>
          <p:cNvSpPr/>
          <p:nvPr/>
        </p:nvSpPr>
        <p:spPr>
          <a:xfrm>
            <a:off x="3627179" y="1675129"/>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693" name="Shape 1693"/>
          <p:cNvSpPr/>
          <p:nvPr/>
        </p:nvSpPr>
        <p:spPr>
          <a:xfrm>
            <a:off x="3984366" y="2033744"/>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694" name="Shape 1694"/>
          <p:cNvSpPr/>
          <p:nvPr/>
        </p:nvSpPr>
        <p:spPr>
          <a:xfrm>
            <a:off x="3389287" y="2619950"/>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695" name="Shape 1695"/>
          <p:cNvSpPr/>
          <p:nvPr/>
        </p:nvSpPr>
        <p:spPr>
          <a:xfrm flipV="1">
            <a:off x="4572000" y="1437238"/>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696" name="Shape 1696"/>
          <p:cNvSpPr/>
          <p:nvPr/>
        </p:nvSpPr>
        <p:spPr>
          <a:xfrm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697" name="Shape 1697"/>
          <p:cNvSpPr/>
          <p:nvPr/>
        </p:nvSpPr>
        <p:spPr>
          <a:xfrm flipH="1"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698" name="Shape 1698"/>
          <p:cNvSpPr/>
          <p:nvPr/>
        </p:nvSpPr>
        <p:spPr>
          <a:xfrm>
            <a:off x="4344293" y="2392243"/>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699" name="Shape 1699"/>
          <p:cNvSpPr/>
          <p:nvPr/>
        </p:nvSpPr>
        <p:spPr>
          <a:xfrm>
            <a:off x="4699820" y="1711291"/>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700" name="Shape 1700"/>
          <p:cNvSpPr/>
          <p:nvPr/>
        </p:nvSpPr>
        <p:spPr>
          <a:xfrm>
            <a:off x="5110585" y="210807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701" name="Shape 1701"/>
          <p:cNvSpPr/>
          <p:nvPr/>
        </p:nvSpPr>
        <p:spPr>
          <a:xfrm>
            <a:off x="5050990"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702" name="Shape 1702"/>
          <p:cNvSpPr/>
          <p:nvPr/>
        </p:nvSpPr>
        <p:spPr>
          <a:xfrm>
            <a:off x="4651526" y="3087187"/>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703" name="Shape 1703"/>
          <p:cNvSpPr/>
          <p:nvPr/>
        </p:nvSpPr>
        <p:spPr>
          <a:xfrm>
            <a:off x="4093507" y="1711291"/>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15</a:t>
            </a:r>
          </a:p>
        </p:txBody>
      </p:sp>
      <p:sp>
        <p:nvSpPr>
          <p:cNvPr id="1704" name="Shape 1704"/>
          <p:cNvSpPr/>
          <p:nvPr/>
        </p:nvSpPr>
        <p:spPr>
          <a:xfrm>
            <a:off x="3638093" y="2108077"/>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705" name="Shape 1705"/>
          <p:cNvSpPr/>
          <p:nvPr/>
        </p:nvSpPr>
        <p:spPr>
          <a:xfrm>
            <a:off x="3657959"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706" name="Shape 1706"/>
          <p:cNvSpPr/>
          <p:nvPr/>
        </p:nvSpPr>
        <p:spPr>
          <a:xfrm>
            <a:off x="4117838" y="3087187"/>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1707" name="Shape 1707"/>
          <p:cNvSpPr/>
          <p:nvPr/>
        </p:nvSpPr>
        <p:spPr>
          <a:xfrm>
            <a:off x="4743931"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16</a:t>
            </a:r>
          </a:p>
        </p:txBody>
      </p:sp>
      <p:sp>
        <p:nvSpPr>
          <p:cNvPr id="1708" name="Shape 1708"/>
          <p:cNvSpPr/>
          <p:nvPr/>
        </p:nvSpPr>
        <p:spPr>
          <a:xfrm>
            <a:off x="5396336"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709" name="Shape 1709"/>
          <p:cNvSpPr/>
          <p:nvPr/>
        </p:nvSpPr>
        <p:spPr>
          <a:xfrm>
            <a:off x="5368473"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710" name="Shape 1710"/>
          <p:cNvSpPr/>
          <p:nvPr/>
        </p:nvSpPr>
        <p:spPr>
          <a:xfrm>
            <a:off x="4785106"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711" name="Shape 1711"/>
          <p:cNvSpPr/>
          <p:nvPr/>
        </p:nvSpPr>
        <p:spPr>
          <a:xfrm>
            <a:off x="4029556"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12" name="Shape 1712"/>
          <p:cNvSpPr/>
          <p:nvPr/>
        </p:nvSpPr>
        <p:spPr>
          <a:xfrm>
            <a:off x="3413945"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713" name="Shape 1713"/>
          <p:cNvSpPr/>
          <p:nvPr/>
        </p:nvSpPr>
        <p:spPr>
          <a:xfrm>
            <a:off x="3430731"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714" name="Shape 1714"/>
          <p:cNvSpPr/>
          <p:nvPr/>
        </p:nvSpPr>
        <p:spPr>
          <a:xfrm>
            <a:off x="4070731"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1715" name="Shape 1715"/>
          <p:cNvSpPr/>
          <p:nvPr/>
        </p:nvSpPr>
        <p:spPr>
          <a:xfrm>
            <a:off x="3023914" y="3639023"/>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1716" name="Shape 1716"/>
          <p:cNvSpPr/>
          <p:nvPr/>
        </p:nvSpPr>
        <p:spPr>
          <a:xfrm flipV="1">
            <a:off x="3304261" y="2809536"/>
            <a:ext cx="201773" cy="1108719"/>
          </a:xfrm>
          <a:prstGeom prst="line">
            <a:avLst/>
          </a:prstGeom>
          <a:ln w="139700">
            <a:solidFill>
              <a:schemeClr val="tx1"/>
            </a:solidFill>
            <a:miter lim="400000"/>
            <a:tailEnd type="oval"/>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28" name="TextBox 27"/>
          <p:cNvSpPr txBox="1"/>
          <p:nvPr/>
        </p:nvSpPr>
        <p:spPr>
          <a:xfrm>
            <a:off x="1234011" y="288377"/>
            <a:ext cx="6331862" cy="830997"/>
          </a:xfrm>
          <a:prstGeom prst="rect">
            <a:avLst/>
          </a:prstGeom>
          <a:noFill/>
        </p:spPr>
        <p:txBody>
          <a:bodyPr wrap="none" rtlCol="0">
            <a:spAutoFit/>
          </a:bodyPr>
          <a:lstStyle/>
          <a:p>
            <a:r>
              <a:rPr lang="en-US" b="0" dirty="0">
                <a:solidFill>
                  <a:srgbClr val="0070C0"/>
                </a:solidFill>
                <a:latin typeface="Calibri" panose="020F0502020204030204" pitchFamily="34" charset="0"/>
              </a:rPr>
              <a:t>Imagine sequential reading, </a:t>
            </a:r>
            <a:br>
              <a:rPr lang="en-US" b="0" dirty="0">
                <a:solidFill>
                  <a:srgbClr val="0070C0"/>
                </a:solidFill>
                <a:latin typeface="Calibri" panose="020F0502020204030204" pitchFamily="34" charset="0"/>
              </a:rPr>
            </a:br>
            <a:r>
              <a:rPr lang="en-US" b="0" dirty="0">
                <a:solidFill>
                  <a:srgbClr val="0070C0"/>
                </a:solidFill>
                <a:latin typeface="Calibri" panose="020F0502020204030204" pitchFamily="34" charset="0"/>
              </a:rPr>
              <a:t>How should sectors numbers be laid out on disk? </a:t>
            </a:r>
          </a:p>
        </p:txBody>
      </p:sp>
    </p:spTree>
  </p:cSld>
  <p:clrMapOvr>
    <a:masterClrMapping/>
  </p:clrMapOvr>
  <p:transition spd="med"/>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8" name="Shape 1718"/>
          <p:cNvSpPr/>
          <p:nvPr/>
        </p:nvSpPr>
        <p:spPr>
          <a:xfrm>
            <a:off x="3359288" y="1407239"/>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19" name="Shape 1719"/>
          <p:cNvSpPr/>
          <p:nvPr/>
        </p:nvSpPr>
        <p:spPr>
          <a:xfrm>
            <a:off x="3627179" y="1675129"/>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20" name="Shape 1720"/>
          <p:cNvSpPr/>
          <p:nvPr/>
        </p:nvSpPr>
        <p:spPr>
          <a:xfrm>
            <a:off x="3984366" y="2033744"/>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21" name="Shape 1721"/>
          <p:cNvSpPr/>
          <p:nvPr/>
        </p:nvSpPr>
        <p:spPr>
          <a:xfrm>
            <a:off x="3389287" y="2619950"/>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22" name="Shape 1722"/>
          <p:cNvSpPr/>
          <p:nvPr/>
        </p:nvSpPr>
        <p:spPr>
          <a:xfrm flipV="1">
            <a:off x="4572000" y="1437238"/>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23" name="Shape 1723"/>
          <p:cNvSpPr/>
          <p:nvPr/>
        </p:nvSpPr>
        <p:spPr>
          <a:xfrm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24" name="Shape 1724"/>
          <p:cNvSpPr/>
          <p:nvPr/>
        </p:nvSpPr>
        <p:spPr>
          <a:xfrm flipH="1"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25" name="Shape 1725"/>
          <p:cNvSpPr/>
          <p:nvPr/>
        </p:nvSpPr>
        <p:spPr>
          <a:xfrm>
            <a:off x="4344293" y="2392243"/>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26" name="Shape 1726"/>
          <p:cNvSpPr/>
          <p:nvPr/>
        </p:nvSpPr>
        <p:spPr>
          <a:xfrm>
            <a:off x="4699820" y="1711291"/>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727" name="Shape 1727"/>
          <p:cNvSpPr/>
          <p:nvPr/>
        </p:nvSpPr>
        <p:spPr>
          <a:xfrm>
            <a:off x="5110585" y="210807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728" name="Shape 1728"/>
          <p:cNvSpPr/>
          <p:nvPr/>
        </p:nvSpPr>
        <p:spPr>
          <a:xfrm>
            <a:off x="5050990"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729" name="Shape 1729"/>
          <p:cNvSpPr/>
          <p:nvPr/>
        </p:nvSpPr>
        <p:spPr>
          <a:xfrm>
            <a:off x="4651526" y="3087187"/>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730" name="Shape 1730"/>
          <p:cNvSpPr/>
          <p:nvPr/>
        </p:nvSpPr>
        <p:spPr>
          <a:xfrm>
            <a:off x="4093507" y="1711291"/>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FF2600"/>
                </a:solidFill>
                <a:latin typeface="Helvetica"/>
                <a:ea typeface="Helvetica"/>
                <a:cs typeface="Helvetica"/>
                <a:sym typeface="Helvetica"/>
              </a:defRPr>
            </a:lvl1pPr>
          </a:lstStyle>
          <a:p>
            <a:pPr lvl="0">
              <a:defRPr sz="1800" b="0">
                <a:solidFill>
                  <a:srgbClr val="000000"/>
                </a:solidFill>
              </a:defRPr>
            </a:pPr>
            <a:r>
              <a:rPr sz="2250" dirty="0">
                <a:solidFill>
                  <a:schemeClr val="bg1"/>
                </a:solidFill>
              </a:rPr>
              <a:t>15</a:t>
            </a:r>
          </a:p>
        </p:txBody>
      </p:sp>
      <p:sp>
        <p:nvSpPr>
          <p:cNvPr id="1731" name="Shape 1731"/>
          <p:cNvSpPr/>
          <p:nvPr/>
        </p:nvSpPr>
        <p:spPr>
          <a:xfrm>
            <a:off x="3638093" y="2108077"/>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732" name="Shape 1732"/>
          <p:cNvSpPr/>
          <p:nvPr/>
        </p:nvSpPr>
        <p:spPr>
          <a:xfrm>
            <a:off x="3657959"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733" name="Shape 1733"/>
          <p:cNvSpPr/>
          <p:nvPr/>
        </p:nvSpPr>
        <p:spPr>
          <a:xfrm>
            <a:off x="4117838" y="3087187"/>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1734" name="Shape 1734"/>
          <p:cNvSpPr/>
          <p:nvPr/>
        </p:nvSpPr>
        <p:spPr>
          <a:xfrm>
            <a:off x="4743931"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FF2600"/>
                </a:solidFill>
                <a:latin typeface="Helvetica"/>
                <a:ea typeface="Helvetica"/>
                <a:cs typeface="Helvetica"/>
                <a:sym typeface="Helvetica"/>
              </a:defRPr>
            </a:lvl1pPr>
          </a:lstStyle>
          <a:p>
            <a:pPr lvl="0">
              <a:defRPr sz="1800" b="0">
                <a:solidFill>
                  <a:srgbClr val="000000"/>
                </a:solidFill>
              </a:defRPr>
            </a:pPr>
            <a:r>
              <a:rPr sz="1687" dirty="0">
                <a:solidFill>
                  <a:schemeClr val="bg1"/>
                </a:solidFill>
              </a:rPr>
              <a:t>16</a:t>
            </a:r>
          </a:p>
        </p:txBody>
      </p:sp>
      <p:sp>
        <p:nvSpPr>
          <p:cNvPr id="1735" name="Shape 1735"/>
          <p:cNvSpPr/>
          <p:nvPr/>
        </p:nvSpPr>
        <p:spPr>
          <a:xfrm>
            <a:off x="5396336"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736" name="Shape 1736"/>
          <p:cNvSpPr/>
          <p:nvPr/>
        </p:nvSpPr>
        <p:spPr>
          <a:xfrm>
            <a:off x="5368473"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737" name="Shape 1737"/>
          <p:cNvSpPr/>
          <p:nvPr/>
        </p:nvSpPr>
        <p:spPr>
          <a:xfrm>
            <a:off x="4785106"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738" name="Shape 1738"/>
          <p:cNvSpPr/>
          <p:nvPr/>
        </p:nvSpPr>
        <p:spPr>
          <a:xfrm>
            <a:off x="4029556"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39" name="Shape 1739"/>
          <p:cNvSpPr/>
          <p:nvPr/>
        </p:nvSpPr>
        <p:spPr>
          <a:xfrm>
            <a:off x="3413945"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22</a:t>
            </a:r>
          </a:p>
        </p:txBody>
      </p:sp>
      <p:sp>
        <p:nvSpPr>
          <p:cNvPr id="1740" name="Shape 1740"/>
          <p:cNvSpPr/>
          <p:nvPr/>
        </p:nvSpPr>
        <p:spPr>
          <a:xfrm>
            <a:off x="3430731"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741" name="Shape 1741"/>
          <p:cNvSpPr/>
          <p:nvPr/>
        </p:nvSpPr>
        <p:spPr>
          <a:xfrm>
            <a:off x="4070731"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1744" name="Shape 1744"/>
          <p:cNvSpPr/>
          <p:nvPr/>
        </p:nvSpPr>
        <p:spPr>
          <a:xfrm flipV="1">
            <a:off x="4459608" y="1558331"/>
            <a:ext cx="315721" cy="233085"/>
          </a:xfrm>
          <a:prstGeom prst="line">
            <a:avLst/>
          </a:prstGeom>
          <a:ln w="88900">
            <a:solidFill>
              <a:srgbClr val="FF2600"/>
            </a:solidFill>
            <a:miter lim="400000"/>
            <a:tailEnd type="triangle"/>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45" name="Shape 1745"/>
          <p:cNvSpPr/>
          <p:nvPr/>
        </p:nvSpPr>
        <p:spPr>
          <a:xfrm>
            <a:off x="1081368" y="142557"/>
            <a:ext cx="6417014" cy="8510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70C0"/>
                </a:solidFill>
                <a:latin typeface="Calibri" panose="020F0502020204030204" pitchFamily="34" charset="0"/>
              </a:rPr>
              <a:t>When reading 16 after 15, the head won’t settle</a:t>
            </a:r>
          </a:p>
          <a:p>
            <a:pPr lvl="0">
              <a:defRPr sz="1800">
                <a:solidFill>
                  <a:srgbClr val="000000"/>
                </a:solidFill>
              </a:defRPr>
            </a:pPr>
            <a:r>
              <a:rPr sz="2531" b="0" dirty="0">
                <a:solidFill>
                  <a:srgbClr val="0070C0"/>
                </a:solidFill>
                <a:latin typeface="Calibri" panose="020F0502020204030204" pitchFamily="34" charset="0"/>
              </a:rPr>
              <a:t>quick enough, so we need to do a rotation.</a:t>
            </a:r>
          </a:p>
        </p:txBody>
      </p:sp>
      <p:sp>
        <p:nvSpPr>
          <p:cNvPr id="30" name="Shape 1715"/>
          <p:cNvSpPr/>
          <p:nvPr/>
        </p:nvSpPr>
        <p:spPr>
          <a:xfrm>
            <a:off x="3131070" y="3746179"/>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31" name="Shape 1716"/>
          <p:cNvSpPr/>
          <p:nvPr/>
        </p:nvSpPr>
        <p:spPr>
          <a:xfrm flipV="1">
            <a:off x="3411418" y="2916692"/>
            <a:ext cx="201773" cy="1108719"/>
          </a:xfrm>
          <a:prstGeom prst="line">
            <a:avLst/>
          </a:prstGeom>
          <a:ln w="139700">
            <a:solidFill>
              <a:schemeClr val="tx1"/>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7" name="Shape 1747"/>
          <p:cNvSpPr/>
          <p:nvPr/>
        </p:nvSpPr>
        <p:spPr>
          <a:xfrm>
            <a:off x="3359288" y="1407239"/>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48" name="Shape 1748"/>
          <p:cNvSpPr/>
          <p:nvPr/>
        </p:nvSpPr>
        <p:spPr>
          <a:xfrm>
            <a:off x="3627179" y="1675129"/>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49" name="Shape 1749"/>
          <p:cNvSpPr/>
          <p:nvPr/>
        </p:nvSpPr>
        <p:spPr>
          <a:xfrm>
            <a:off x="3984366" y="2033744"/>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50" name="Shape 1750"/>
          <p:cNvSpPr/>
          <p:nvPr/>
        </p:nvSpPr>
        <p:spPr>
          <a:xfrm>
            <a:off x="3389287" y="2619950"/>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51" name="Shape 1751"/>
          <p:cNvSpPr/>
          <p:nvPr/>
        </p:nvSpPr>
        <p:spPr>
          <a:xfrm flipV="1">
            <a:off x="4572000" y="1437238"/>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52" name="Shape 1752"/>
          <p:cNvSpPr/>
          <p:nvPr/>
        </p:nvSpPr>
        <p:spPr>
          <a:xfrm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53" name="Shape 1753"/>
          <p:cNvSpPr/>
          <p:nvPr/>
        </p:nvSpPr>
        <p:spPr>
          <a:xfrm flipH="1"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54" name="Shape 1754"/>
          <p:cNvSpPr/>
          <p:nvPr/>
        </p:nvSpPr>
        <p:spPr>
          <a:xfrm>
            <a:off x="4344293" y="2392243"/>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55" name="Shape 1755"/>
          <p:cNvSpPr/>
          <p:nvPr/>
        </p:nvSpPr>
        <p:spPr>
          <a:xfrm>
            <a:off x="4699820" y="1711291"/>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756" name="Shape 1756"/>
          <p:cNvSpPr/>
          <p:nvPr/>
        </p:nvSpPr>
        <p:spPr>
          <a:xfrm>
            <a:off x="5110585" y="210807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757" name="Shape 1757"/>
          <p:cNvSpPr/>
          <p:nvPr/>
        </p:nvSpPr>
        <p:spPr>
          <a:xfrm>
            <a:off x="5050990"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758" name="Shape 1758"/>
          <p:cNvSpPr/>
          <p:nvPr/>
        </p:nvSpPr>
        <p:spPr>
          <a:xfrm>
            <a:off x="4651526" y="3087187"/>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759" name="Shape 1759"/>
          <p:cNvSpPr/>
          <p:nvPr/>
        </p:nvSpPr>
        <p:spPr>
          <a:xfrm>
            <a:off x="4093507" y="1711291"/>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FF2600"/>
                </a:solidFill>
                <a:latin typeface="Helvetica"/>
                <a:ea typeface="Helvetica"/>
                <a:cs typeface="Helvetica"/>
                <a:sym typeface="Helvetica"/>
              </a:defRPr>
            </a:lvl1pPr>
          </a:lstStyle>
          <a:p>
            <a:pPr lvl="0">
              <a:defRPr sz="1800" b="0">
                <a:solidFill>
                  <a:srgbClr val="000000"/>
                </a:solidFill>
              </a:defRPr>
            </a:pPr>
            <a:r>
              <a:rPr sz="2250" dirty="0">
                <a:solidFill>
                  <a:schemeClr val="bg1"/>
                </a:solidFill>
              </a:rPr>
              <a:t>15</a:t>
            </a:r>
          </a:p>
        </p:txBody>
      </p:sp>
      <p:sp>
        <p:nvSpPr>
          <p:cNvPr id="1760" name="Shape 1760"/>
          <p:cNvSpPr/>
          <p:nvPr/>
        </p:nvSpPr>
        <p:spPr>
          <a:xfrm>
            <a:off x="3638093" y="2108077"/>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761" name="Shape 1761"/>
          <p:cNvSpPr/>
          <p:nvPr/>
        </p:nvSpPr>
        <p:spPr>
          <a:xfrm>
            <a:off x="3657959"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762" name="Shape 1762"/>
          <p:cNvSpPr/>
          <p:nvPr/>
        </p:nvSpPr>
        <p:spPr>
          <a:xfrm>
            <a:off x="4117838" y="3087187"/>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1763" name="Shape 1763"/>
          <p:cNvSpPr/>
          <p:nvPr/>
        </p:nvSpPr>
        <p:spPr>
          <a:xfrm>
            <a:off x="4743931"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64" name="Shape 1764"/>
          <p:cNvSpPr/>
          <p:nvPr/>
        </p:nvSpPr>
        <p:spPr>
          <a:xfrm>
            <a:off x="5396336"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65" name="Shape 1765"/>
          <p:cNvSpPr/>
          <p:nvPr/>
        </p:nvSpPr>
        <p:spPr>
          <a:xfrm>
            <a:off x="5368473"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FF2600"/>
                </a:solidFill>
                <a:latin typeface="Helvetica"/>
                <a:ea typeface="Helvetica"/>
                <a:cs typeface="Helvetica"/>
                <a:sym typeface="Helvetica"/>
              </a:defRPr>
            </a:lvl1pPr>
          </a:lstStyle>
          <a:p>
            <a:pPr lvl="0">
              <a:defRPr sz="1800" b="0">
                <a:solidFill>
                  <a:srgbClr val="000000"/>
                </a:solidFill>
              </a:defRPr>
            </a:pPr>
            <a:r>
              <a:rPr sz="1687" dirty="0">
                <a:solidFill>
                  <a:schemeClr val="bg1"/>
                </a:solidFill>
              </a:rPr>
              <a:t>16</a:t>
            </a:r>
          </a:p>
        </p:txBody>
      </p:sp>
      <p:sp>
        <p:nvSpPr>
          <p:cNvPr id="1766" name="Shape 1766"/>
          <p:cNvSpPr/>
          <p:nvPr/>
        </p:nvSpPr>
        <p:spPr>
          <a:xfrm>
            <a:off x="4785106"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767" name="Shape 1767"/>
          <p:cNvSpPr/>
          <p:nvPr/>
        </p:nvSpPr>
        <p:spPr>
          <a:xfrm>
            <a:off x="4029556"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768" name="Shape 1768"/>
          <p:cNvSpPr/>
          <p:nvPr/>
        </p:nvSpPr>
        <p:spPr>
          <a:xfrm>
            <a:off x="3413945"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1769" name="Shape 1769"/>
          <p:cNvSpPr/>
          <p:nvPr/>
        </p:nvSpPr>
        <p:spPr>
          <a:xfrm>
            <a:off x="3430731"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770" name="Shape 1770"/>
          <p:cNvSpPr/>
          <p:nvPr/>
        </p:nvSpPr>
        <p:spPr>
          <a:xfrm>
            <a:off x="4070731"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28" name="Shape 1715"/>
          <p:cNvSpPr/>
          <p:nvPr/>
        </p:nvSpPr>
        <p:spPr>
          <a:xfrm>
            <a:off x="3131070" y="3746179"/>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29" name="Shape 1716"/>
          <p:cNvSpPr/>
          <p:nvPr/>
        </p:nvSpPr>
        <p:spPr>
          <a:xfrm flipV="1">
            <a:off x="3411418" y="2916692"/>
            <a:ext cx="201773" cy="1108719"/>
          </a:xfrm>
          <a:prstGeom prst="line">
            <a:avLst/>
          </a:prstGeom>
          <a:ln w="139700">
            <a:solidFill>
              <a:schemeClr val="tx1"/>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4" name="Shape 1774"/>
          <p:cNvSpPr/>
          <p:nvPr/>
        </p:nvSpPr>
        <p:spPr>
          <a:xfrm>
            <a:off x="3359288" y="1407239"/>
            <a:ext cx="2425424" cy="242542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775" name="Shape 1775"/>
          <p:cNvSpPr/>
          <p:nvPr/>
        </p:nvSpPr>
        <p:spPr>
          <a:xfrm>
            <a:off x="3627179" y="1675129"/>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76" name="Shape 1776"/>
          <p:cNvSpPr/>
          <p:nvPr/>
        </p:nvSpPr>
        <p:spPr>
          <a:xfrm>
            <a:off x="3984366" y="2033744"/>
            <a:ext cx="1134107" cy="113410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77" name="Shape 1777"/>
          <p:cNvSpPr/>
          <p:nvPr/>
        </p:nvSpPr>
        <p:spPr>
          <a:xfrm>
            <a:off x="3389287" y="2619950"/>
            <a:ext cx="2365426" cy="1"/>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78" name="Shape 1778"/>
          <p:cNvSpPr/>
          <p:nvPr/>
        </p:nvSpPr>
        <p:spPr>
          <a:xfrm flipV="1">
            <a:off x="4572000" y="1437238"/>
            <a:ext cx="1" cy="2365426"/>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79" name="Shape 1779"/>
          <p:cNvSpPr/>
          <p:nvPr/>
        </p:nvSpPr>
        <p:spPr>
          <a:xfrm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80" name="Shape 1780"/>
          <p:cNvSpPr/>
          <p:nvPr/>
        </p:nvSpPr>
        <p:spPr>
          <a:xfrm flipH="1" flipV="1">
            <a:off x="3735696" y="1783646"/>
            <a:ext cx="1672609" cy="1672609"/>
          </a:xfrm>
          <a:prstGeom prst="line">
            <a:avLst/>
          </a:prstGeom>
          <a:ln w="25400">
            <a:solidFill>
              <a:srgbClr val="FFFFFF"/>
            </a:solidFill>
            <a:miter lim="400000"/>
          </a:ln>
        </p:spPr>
        <p:txBody>
          <a:bodyPr lIns="35719" tIns="35719" rIns="35719" bIns="35719" anchor="ctr"/>
          <a:lstStyle/>
          <a:p>
            <a:pPr lvl="0">
              <a:defRPr sz="2600"/>
            </a:pPr>
            <a:endParaRPr sz="1828" b="0" dirty="0">
              <a:solidFill>
                <a:schemeClr val="bg1"/>
              </a:solidFill>
              <a:latin typeface="Calibri" panose="020F0502020204030204" pitchFamily="34" charset="0"/>
            </a:endParaRPr>
          </a:p>
        </p:txBody>
      </p:sp>
      <p:sp>
        <p:nvSpPr>
          <p:cNvPr id="1781" name="Shape 1781"/>
          <p:cNvSpPr/>
          <p:nvPr/>
        </p:nvSpPr>
        <p:spPr>
          <a:xfrm>
            <a:off x="4344293" y="2392243"/>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solidFill>
                <a:schemeClr val="bg1"/>
              </a:solidFill>
              <a:latin typeface="Calibri" panose="020F0502020204030204" pitchFamily="34" charset="0"/>
            </a:endParaRPr>
          </a:p>
        </p:txBody>
      </p:sp>
      <p:sp>
        <p:nvSpPr>
          <p:cNvPr id="1782" name="Shape 1782"/>
          <p:cNvSpPr/>
          <p:nvPr/>
        </p:nvSpPr>
        <p:spPr>
          <a:xfrm>
            <a:off x="4699820" y="1711291"/>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8</a:t>
            </a:r>
          </a:p>
        </p:txBody>
      </p:sp>
      <p:sp>
        <p:nvSpPr>
          <p:cNvPr id="1783" name="Shape 1783"/>
          <p:cNvSpPr/>
          <p:nvPr/>
        </p:nvSpPr>
        <p:spPr>
          <a:xfrm>
            <a:off x="5110585" y="2108077"/>
            <a:ext cx="2324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9</a:t>
            </a:r>
          </a:p>
        </p:txBody>
      </p:sp>
      <p:sp>
        <p:nvSpPr>
          <p:cNvPr id="1784" name="Shape 1784"/>
          <p:cNvSpPr/>
          <p:nvPr/>
        </p:nvSpPr>
        <p:spPr>
          <a:xfrm>
            <a:off x="5050990"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10</a:t>
            </a:r>
          </a:p>
        </p:txBody>
      </p:sp>
      <p:sp>
        <p:nvSpPr>
          <p:cNvPr id="1785" name="Shape 1785"/>
          <p:cNvSpPr/>
          <p:nvPr/>
        </p:nvSpPr>
        <p:spPr>
          <a:xfrm>
            <a:off x="4651526" y="3087187"/>
            <a:ext cx="335669"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11</a:t>
            </a:r>
          </a:p>
        </p:txBody>
      </p:sp>
      <p:sp>
        <p:nvSpPr>
          <p:cNvPr id="1786" name="Shape 1786"/>
          <p:cNvSpPr/>
          <p:nvPr/>
        </p:nvSpPr>
        <p:spPr>
          <a:xfrm>
            <a:off x="4093507" y="1711291"/>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FF2600"/>
                </a:solidFill>
                <a:latin typeface="Helvetica"/>
                <a:ea typeface="Helvetica"/>
                <a:cs typeface="Helvetica"/>
                <a:sym typeface="Helvetica"/>
              </a:defRPr>
            </a:lvl1pPr>
          </a:lstStyle>
          <a:p>
            <a:pPr lvl="0">
              <a:defRPr sz="1800" b="0">
                <a:solidFill>
                  <a:srgbClr val="000000"/>
                </a:solidFill>
              </a:defRPr>
            </a:pPr>
            <a:r>
              <a:rPr sz="2250" dirty="0">
                <a:solidFill>
                  <a:schemeClr val="bg1"/>
                </a:solidFill>
              </a:rPr>
              <a:t>15</a:t>
            </a:r>
          </a:p>
        </p:txBody>
      </p:sp>
      <p:sp>
        <p:nvSpPr>
          <p:cNvPr id="1787" name="Shape 1787"/>
          <p:cNvSpPr/>
          <p:nvPr/>
        </p:nvSpPr>
        <p:spPr>
          <a:xfrm>
            <a:off x="3638093" y="2108077"/>
            <a:ext cx="392736" cy="418384"/>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3200" b="1">
                <a:solidFill>
                  <a:srgbClr val="000000"/>
                </a:solidFill>
                <a:latin typeface="Helvetica"/>
                <a:ea typeface="Helvetica"/>
                <a:cs typeface="Helvetica"/>
                <a:sym typeface="Helvetica"/>
              </a:defRPr>
            </a:lvl1pPr>
          </a:lstStyle>
          <a:p>
            <a:pPr lvl="0">
              <a:defRPr sz="1800" b="0"/>
            </a:pPr>
            <a:r>
              <a:rPr sz="2250">
                <a:solidFill>
                  <a:schemeClr val="bg1"/>
                </a:solidFill>
              </a:rPr>
              <a:t>14</a:t>
            </a:r>
          </a:p>
        </p:txBody>
      </p:sp>
      <p:sp>
        <p:nvSpPr>
          <p:cNvPr id="1788" name="Shape 1788"/>
          <p:cNvSpPr/>
          <p:nvPr/>
        </p:nvSpPr>
        <p:spPr>
          <a:xfrm>
            <a:off x="3657959" y="2665466"/>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13</a:t>
            </a:r>
          </a:p>
        </p:txBody>
      </p:sp>
      <p:sp>
        <p:nvSpPr>
          <p:cNvPr id="1789" name="Shape 1789"/>
          <p:cNvSpPr/>
          <p:nvPr/>
        </p:nvSpPr>
        <p:spPr>
          <a:xfrm>
            <a:off x="4117838" y="3087187"/>
            <a:ext cx="354264" cy="375167"/>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800" b="1">
                <a:solidFill>
                  <a:srgbClr val="000000"/>
                </a:solidFill>
                <a:latin typeface="Helvetica"/>
                <a:ea typeface="Helvetica"/>
                <a:cs typeface="Helvetica"/>
                <a:sym typeface="Helvetica"/>
              </a:defRPr>
            </a:lvl1pPr>
          </a:lstStyle>
          <a:p>
            <a:pPr lvl="0">
              <a:defRPr sz="1800" b="0"/>
            </a:pPr>
            <a:r>
              <a:rPr sz="1969">
                <a:solidFill>
                  <a:schemeClr val="bg1"/>
                </a:solidFill>
              </a:rPr>
              <a:t>12</a:t>
            </a:r>
          </a:p>
        </p:txBody>
      </p:sp>
      <p:sp>
        <p:nvSpPr>
          <p:cNvPr id="1790" name="Shape 1790"/>
          <p:cNvSpPr/>
          <p:nvPr/>
        </p:nvSpPr>
        <p:spPr>
          <a:xfrm>
            <a:off x="4743931"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91" name="Shape 1791"/>
          <p:cNvSpPr/>
          <p:nvPr/>
        </p:nvSpPr>
        <p:spPr>
          <a:xfrm>
            <a:off x="5396336"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23</a:t>
            </a:r>
          </a:p>
        </p:txBody>
      </p:sp>
      <p:sp>
        <p:nvSpPr>
          <p:cNvPr id="1792" name="Shape 1792"/>
          <p:cNvSpPr/>
          <p:nvPr/>
        </p:nvSpPr>
        <p:spPr>
          <a:xfrm>
            <a:off x="5368473"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FF2600"/>
                </a:solidFill>
                <a:latin typeface="Helvetica"/>
                <a:ea typeface="Helvetica"/>
                <a:cs typeface="Helvetica"/>
                <a:sym typeface="Helvetica"/>
              </a:defRPr>
            </a:lvl1pPr>
          </a:lstStyle>
          <a:p>
            <a:pPr lvl="0">
              <a:defRPr sz="1800" b="0">
                <a:solidFill>
                  <a:srgbClr val="000000"/>
                </a:solidFill>
              </a:defRPr>
            </a:pPr>
            <a:r>
              <a:rPr sz="1687" dirty="0">
                <a:solidFill>
                  <a:schemeClr val="bg1"/>
                </a:solidFill>
              </a:rPr>
              <a:t>16</a:t>
            </a:r>
          </a:p>
        </p:txBody>
      </p:sp>
      <p:sp>
        <p:nvSpPr>
          <p:cNvPr id="1793" name="Shape 1793"/>
          <p:cNvSpPr/>
          <p:nvPr/>
        </p:nvSpPr>
        <p:spPr>
          <a:xfrm>
            <a:off x="4785106"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17</a:t>
            </a:r>
          </a:p>
        </p:txBody>
      </p:sp>
      <p:sp>
        <p:nvSpPr>
          <p:cNvPr id="1794" name="Shape 1794"/>
          <p:cNvSpPr/>
          <p:nvPr/>
        </p:nvSpPr>
        <p:spPr>
          <a:xfrm>
            <a:off x="4029556" y="1436451"/>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21</a:t>
            </a:r>
          </a:p>
        </p:txBody>
      </p:sp>
      <p:sp>
        <p:nvSpPr>
          <p:cNvPr id="1795" name="Shape 1795"/>
          <p:cNvSpPr/>
          <p:nvPr/>
        </p:nvSpPr>
        <p:spPr>
          <a:xfrm>
            <a:off x="3413945" y="2019926"/>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20</a:t>
            </a:r>
          </a:p>
        </p:txBody>
      </p:sp>
      <p:sp>
        <p:nvSpPr>
          <p:cNvPr id="1796" name="Shape 1796"/>
          <p:cNvSpPr/>
          <p:nvPr/>
        </p:nvSpPr>
        <p:spPr>
          <a:xfrm>
            <a:off x="3430731" y="2889187"/>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19</a:t>
            </a:r>
          </a:p>
        </p:txBody>
      </p:sp>
      <p:sp>
        <p:nvSpPr>
          <p:cNvPr id="1797" name="Shape 1797"/>
          <p:cNvSpPr/>
          <p:nvPr/>
        </p:nvSpPr>
        <p:spPr>
          <a:xfrm>
            <a:off x="4070731" y="3415525"/>
            <a:ext cx="312586" cy="331758"/>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lvl1pPr>
              <a:defRPr sz="2400" b="1">
                <a:solidFill>
                  <a:srgbClr val="000000"/>
                </a:solidFill>
                <a:latin typeface="Helvetica"/>
                <a:ea typeface="Helvetica"/>
                <a:cs typeface="Helvetica"/>
                <a:sym typeface="Helvetica"/>
              </a:defRPr>
            </a:lvl1pPr>
          </a:lstStyle>
          <a:p>
            <a:pPr lvl="0">
              <a:defRPr sz="1800" b="0"/>
            </a:pPr>
            <a:r>
              <a:rPr sz="1687">
                <a:solidFill>
                  <a:schemeClr val="bg1"/>
                </a:solidFill>
              </a:rPr>
              <a:t>18</a:t>
            </a:r>
          </a:p>
        </p:txBody>
      </p:sp>
      <p:sp>
        <p:nvSpPr>
          <p:cNvPr id="1800" name="Shape 1800"/>
          <p:cNvSpPr/>
          <p:nvPr/>
        </p:nvSpPr>
        <p:spPr>
          <a:xfrm>
            <a:off x="2692851" y="295210"/>
            <a:ext cx="3552704" cy="461601"/>
          </a:xfrm>
          <a:prstGeom prst="rect">
            <a:avLst/>
          </a:prstGeom>
          <a:ln w="12700">
            <a:miter lim="400000"/>
          </a:ln>
          <a:extLst>
            <a:ext uri="{C572A759-6A51-4108-AA02-DFA0A04FC94B}">
              <ma14:wrappingTextBoxFlag xmlns="" xmlns:ma14="http://schemas.microsoft.com/office/mac/drawingml/2011/main" val="1"/>
            </a:ext>
          </a:extLst>
        </p:spPr>
        <p:txBody>
          <a:bodyPr wrap="none" lIns="35719" tIns="35719" rIns="35719" bIns="35719" anchor="ctr">
            <a:spAutoFit/>
          </a:bodyPr>
          <a:lstStyle/>
          <a:p>
            <a:pPr lvl="0">
              <a:defRPr sz="1800">
                <a:solidFill>
                  <a:srgbClr val="000000"/>
                </a:solidFill>
              </a:defRPr>
            </a:pPr>
            <a:r>
              <a:rPr sz="2531" b="0" dirty="0">
                <a:solidFill>
                  <a:srgbClr val="000000"/>
                </a:solidFill>
                <a:latin typeface="Calibri" panose="020F0502020204030204" pitchFamily="34" charset="0"/>
              </a:rPr>
              <a:t>enough time to settle now</a:t>
            </a:r>
          </a:p>
        </p:txBody>
      </p:sp>
      <p:cxnSp>
        <p:nvCxnSpPr>
          <p:cNvPr id="1801" name="Connector 1801"/>
          <p:cNvCxnSpPr>
            <a:stCxn id="1786" idx="0"/>
            <a:endCxn id="1792" idx="0"/>
          </p:cNvCxnSpPr>
          <p:nvPr/>
        </p:nvCxnSpPr>
        <p:spPr>
          <a:xfrm>
            <a:off x="4289875" y="1711291"/>
            <a:ext cx="1234891" cy="1177896"/>
          </a:xfrm>
          <a:prstGeom prst="straightConnector1">
            <a:avLst/>
          </a:prstGeom>
          <a:ln w="63500">
            <a:solidFill>
              <a:srgbClr val="FF2600"/>
            </a:solidFill>
            <a:miter lim="400000"/>
            <a:tailEnd type="triangle"/>
          </a:ln>
        </p:spPr>
      </p:cxnSp>
      <p:sp>
        <p:nvSpPr>
          <p:cNvPr id="30" name="Shape 1715"/>
          <p:cNvSpPr/>
          <p:nvPr/>
        </p:nvSpPr>
        <p:spPr>
          <a:xfrm>
            <a:off x="3131070" y="3746179"/>
            <a:ext cx="525126" cy="525126"/>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chemeClr val="tx1"/>
          </a:solidFill>
          <a:ln w="25400">
            <a:solidFill>
              <a:schemeClr val="tx1"/>
            </a:solidFill>
            <a:miter lim="400000"/>
          </a:ln>
        </p:spPr>
        <p:txBody>
          <a:bodyPr lIns="0" tIns="0" rIns="0" bIns="0" anchor="ctr"/>
          <a:lstStyle/>
          <a:p>
            <a:pPr lvl="0">
              <a:defRPr sz="2600">
                <a:solidFill>
                  <a:srgbClr val="FF2600"/>
                </a:solidFill>
              </a:defRPr>
            </a:pPr>
            <a:endParaRPr sz="1828" b="0" dirty="0">
              <a:latin typeface="Calibri" panose="020F0502020204030204" pitchFamily="34" charset="0"/>
            </a:endParaRPr>
          </a:p>
        </p:txBody>
      </p:sp>
      <p:sp>
        <p:nvSpPr>
          <p:cNvPr id="31" name="Shape 1716"/>
          <p:cNvSpPr/>
          <p:nvPr/>
        </p:nvSpPr>
        <p:spPr>
          <a:xfrm flipV="1">
            <a:off x="3411418" y="2916692"/>
            <a:ext cx="201773" cy="1108719"/>
          </a:xfrm>
          <a:prstGeom prst="line">
            <a:avLst/>
          </a:prstGeom>
          <a:ln w="139700">
            <a:solidFill>
              <a:schemeClr val="tx1"/>
            </a:solidFill>
            <a:miter lim="400000"/>
            <a:tailEnd type="oval"/>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3" name="Shape 1803"/>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Other Improvements</a:t>
            </a:r>
          </a:p>
        </p:txBody>
      </p:sp>
      <p:sp>
        <p:nvSpPr>
          <p:cNvPr id="5" name="Shape 1686">
            <a:extLst>
              <a:ext uri="{FF2B5EF4-FFF2-40B4-BE49-F238E27FC236}">
                <a16:creationId xmlns:a16="http://schemas.microsoft.com/office/drawing/2014/main" id="{9FA7FD11-8A53-1A43-92AD-8D9C606A6E59}"/>
              </a:ext>
            </a:extLst>
          </p:cNvPr>
          <p:cNvSpPr txBox="1">
            <a:spLocks/>
          </p:cNvSpPr>
          <p:nvPr/>
        </p:nvSpPr>
        <p:spPr>
          <a:xfrm>
            <a:off x="382257" y="1447800"/>
            <a:ext cx="7896225" cy="5267325"/>
          </a:xfrm>
          <a:prstGeom prst="rect">
            <a:avLst/>
          </a:prstGeom>
        </p:spPr>
        <p:txBody>
          <a:bodyPr/>
          <a:lstStyle>
            <a:lvl1pPr marL="342900" indent="-342900" algn="l" rtl="0" eaLnBrk="1" fontAlgn="base" hangingPunct="1">
              <a:spcBef>
                <a:spcPct val="20000"/>
              </a:spcBef>
              <a:spcAft>
                <a:spcPct val="0"/>
              </a:spcAft>
              <a:buClr>
                <a:srgbClr val="0070C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0070C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a:defRPr sz="1800">
                <a:solidFill>
                  <a:srgbClr val="000000"/>
                </a:solidFill>
              </a:defRPr>
            </a:pPr>
            <a:r>
              <a:rPr lang="en-US" sz="2672" kern="0">
                <a:solidFill>
                  <a:srgbClr val="000000"/>
                </a:solidFill>
              </a:rPr>
              <a:t>Track Skew</a:t>
            </a:r>
          </a:p>
          <a:p>
            <a:pPr>
              <a:defRPr sz="1800">
                <a:solidFill>
                  <a:srgbClr val="000000"/>
                </a:solidFill>
              </a:defRPr>
            </a:pPr>
            <a:endParaRPr lang="en-US" sz="2672" kern="0">
              <a:solidFill>
                <a:srgbClr val="000000"/>
              </a:solidFill>
            </a:endParaRPr>
          </a:p>
          <a:p>
            <a:pPr>
              <a:defRPr sz="1800">
                <a:solidFill>
                  <a:srgbClr val="000000"/>
                </a:solidFill>
              </a:defRPr>
            </a:pPr>
            <a:r>
              <a:rPr lang="en-US" sz="2672" kern="0">
                <a:solidFill>
                  <a:srgbClr val="0070C0"/>
                </a:solidFill>
              </a:rPr>
              <a:t>Zones</a:t>
            </a:r>
          </a:p>
          <a:p>
            <a:pPr>
              <a:defRPr sz="1800">
                <a:solidFill>
                  <a:srgbClr val="000000"/>
                </a:solidFill>
              </a:defRPr>
            </a:pPr>
            <a:endParaRPr lang="en-US" sz="2672" kern="0">
              <a:solidFill>
                <a:srgbClr val="000000"/>
              </a:solidFill>
            </a:endParaRPr>
          </a:p>
          <a:p>
            <a:pPr>
              <a:defRPr sz="1800">
                <a:solidFill>
                  <a:srgbClr val="000000"/>
                </a:solidFill>
              </a:defRPr>
            </a:pPr>
            <a:r>
              <a:rPr lang="en-US" sz="2672" kern="0">
                <a:solidFill>
                  <a:srgbClr val="000000"/>
                </a:solidFill>
              </a:rPr>
              <a:t>Cache</a:t>
            </a:r>
            <a:endParaRPr lang="en-US" sz="2672" kern="0" dirty="0">
              <a:solidFill>
                <a:srgbClr val="000000"/>
              </a:solidFill>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6" name="Shape 1806"/>
          <p:cNvSpPr/>
          <p:nvPr/>
        </p:nvSpPr>
        <p:spPr>
          <a:xfrm>
            <a:off x="3055836" y="1060992"/>
            <a:ext cx="3032329" cy="30323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07" name="Shape 1807"/>
          <p:cNvSpPr/>
          <p:nvPr/>
        </p:nvSpPr>
        <p:spPr>
          <a:xfrm>
            <a:off x="3359288" y="1364444"/>
            <a:ext cx="2425424" cy="242542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08" name="Shape 1808"/>
          <p:cNvSpPr/>
          <p:nvPr/>
        </p:nvSpPr>
        <p:spPr>
          <a:xfrm>
            <a:off x="3627179" y="1632335"/>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09" name="Shape 1809"/>
          <p:cNvSpPr/>
          <p:nvPr/>
        </p:nvSpPr>
        <p:spPr>
          <a:xfrm>
            <a:off x="3984366" y="1990949"/>
            <a:ext cx="1134107" cy="11341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0" name="Shape 1810"/>
          <p:cNvSpPr/>
          <p:nvPr/>
        </p:nvSpPr>
        <p:spPr>
          <a:xfrm>
            <a:off x="4344293" y="2349450"/>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12" name="Shape 1812"/>
          <p:cNvSpPr/>
          <p:nvPr/>
        </p:nvSpPr>
        <p:spPr>
          <a:xfrm>
            <a:off x="3055836" y="1060992"/>
            <a:ext cx="3032329" cy="30323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3" name="Shape 1813"/>
          <p:cNvSpPr/>
          <p:nvPr/>
        </p:nvSpPr>
        <p:spPr>
          <a:xfrm>
            <a:off x="3359288" y="1364444"/>
            <a:ext cx="2425424" cy="242542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4" name="Shape 1814"/>
          <p:cNvSpPr/>
          <p:nvPr/>
        </p:nvSpPr>
        <p:spPr>
          <a:xfrm>
            <a:off x="3627179" y="1632335"/>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5" name="Shape 1815"/>
          <p:cNvSpPr/>
          <p:nvPr/>
        </p:nvSpPr>
        <p:spPr>
          <a:xfrm>
            <a:off x="3984366" y="1990949"/>
            <a:ext cx="1134107" cy="11341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53585F"/>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16" name="Shape 1816"/>
          <p:cNvSpPr/>
          <p:nvPr/>
        </p:nvSpPr>
        <p:spPr>
          <a:xfrm>
            <a:off x="3037977" y="2577157"/>
            <a:ext cx="3068047" cy="1"/>
          </a:xfrm>
          <a:prstGeom prst="line">
            <a:avLst/>
          </a:prstGeom>
          <a:ln w="25400">
            <a:solidFill>
              <a:srgbClr val="FFFFFF"/>
            </a:solidFill>
            <a:miter lim="400000"/>
          </a:ln>
        </p:spPr>
        <p:txBody>
          <a:bodyPr lIns="35719" tIns="35719" rIns="35719" bIns="35719" anchor="ctr"/>
          <a:lstStyle/>
          <a:p>
            <a:pPr lvl="0">
              <a:defRPr sz="2600"/>
            </a:pPr>
            <a:endParaRPr sz="1828" b="0" dirty="0">
              <a:latin typeface="Calibri" panose="020F0502020204030204" pitchFamily="34" charset="0"/>
            </a:endParaRPr>
          </a:p>
        </p:txBody>
      </p:sp>
      <p:sp>
        <p:nvSpPr>
          <p:cNvPr id="1817" name="Shape 1817"/>
          <p:cNvSpPr/>
          <p:nvPr/>
        </p:nvSpPr>
        <p:spPr>
          <a:xfrm flipV="1">
            <a:off x="4572000" y="1043134"/>
            <a:ext cx="1" cy="3068047"/>
          </a:xfrm>
          <a:prstGeom prst="line">
            <a:avLst/>
          </a:prstGeom>
          <a:ln w="25400">
            <a:solidFill>
              <a:srgbClr val="FFFFFF"/>
            </a:solidFill>
            <a:miter lim="400000"/>
          </a:ln>
        </p:spPr>
        <p:txBody>
          <a:bodyPr lIns="35719" tIns="35719" rIns="35719" bIns="35719" anchor="ctr"/>
          <a:lstStyle/>
          <a:p>
            <a:pPr lvl="0">
              <a:defRPr sz="2600"/>
            </a:pPr>
            <a:endParaRPr sz="1828" b="0" dirty="0">
              <a:latin typeface="Calibri" panose="020F0502020204030204" pitchFamily="34" charset="0"/>
            </a:endParaRPr>
          </a:p>
        </p:txBody>
      </p:sp>
      <p:grpSp>
        <p:nvGrpSpPr>
          <p:cNvPr id="1820" name="Group 1820"/>
          <p:cNvGrpSpPr/>
          <p:nvPr/>
        </p:nvGrpSpPr>
        <p:grpSpPr>
          <a:xfrm rot="18900000">
            <a:off x="3037977" y="1043134"/>
            <a:ext cx="3068047" cy="3068047"/>
            <a:chOff x="0" y="0"/>
            <a:chExt cx="4363444" cy="4363444"/>
          </a:xfrm>
        </p:grpSpPr>
        <p:sp>
          <p:nvSpPr>
            <p:cNvPr id="1818" name="Shape 1818"/>
            <p:cNvSpPr/>
            <p:nvPr/>
          </p:nvSpPr>
          <p:spPr>
            <a:xfrm>
              <a:off x="0" y="2181722"/>
              <a:ext cx="4363445" cy="1"/>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sp>
          <p:nvSpPr>
            <p:cNvPr id="1819" name="Shape 1819"/>
            <p:cNvSpPr/>
            <p:nvPr/>
          </p:nvSpPr>
          <p:spPr>
            <a:xfrm flipV="1">
              <a:off x="2181722" y="0"/>
              <a:ext cx="1" cy="4363445"/>
            </a:xfrm>
            <a:prstGeom prst="line">
              <a:avLst/>
            </a:prstGeom>
            <a:noFill/>
            <a:ln w="25400" cap="flat">
              <a:solidFill>
                <a:srgbClr val="FFFFFF"/>
              </a:solidFill>
              <a:prstDash val="solid"/>
              <a:miter lim="400000"/>
            </a:ln>
            <a:effectLst/>
          </p:spPr>
          <p:txBody>
            <a:bodyPr wrap="square" lIns="35719" tIns="35719" rIns="35719" bIns="35719" numCol="1" anchor="ctr">
              <a:noAutofit/>
            </a:bodyPr>
            <a:lstStyle/>
            <a:p>
              <a:pPr lvl="0">
                <a:defRPr sz="2600"/>
              </a:pPr>
              <a:endParaRPr sz="1828" b="0" dirty="0">
                <a:latin typeface="Calibri" panose="020F0502020204030204" pitchFamily="34" charset="0"/>
              </a:endParaRPr>
            </a:p>
          </p:txBody>
        </p:sp>
      </p:grpSp>
      <p:sp>
        <p:nvSpPr>
          <p:cNvPr id="1821" name="Shape 1821"/>
          <p:cNvSpPr/>
          <p:nvPr/>
        </p:nvSpPr>
        <p:spPr>
          <a:xfrm>
            <a:off x="4344293" y="2349450"/>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
        <p:nvSpPr>
          <p:cNvPr id="12" name="文本框 11">
            <a:extLst>
              <a:ext uri="{FF2B5EF4-FFF2-40B4-BE49-F238E27FC236}">
                <a16:creationId xmlns:a16="http://schemas.microsoft.com/office/drawing/2014/main" id="{10855F10-470B-E44A-8BD8-C08072BABE90}"/>
              </a:ext>
            </a:extLst>
          </p:cNvPr>
          <p:cNvSpPr txBox="1"/>
          <p:nvPr/>
        </p:nvSpPr>
        <p:spPr>
          <a:xfrm>
            <a:off x="1043608" y="4916430"/>
            <a:ext cx="7365286" cy="523220"/>
          </a:xfrm>
          <a:prstGeom prst="rect">
            <a:avLst/>
          </a:prstGeom>
          <a:noFill/>
        </p:spPr>
        <p:txBody>
          <a:bodyPr wrap="none" rtlCol="0">
            <a:spAutoFit/>
          </a:bodyPr>
          <a:lstStyle/>
          <a:p>
            <a:r>
              <a:rPr kumimoji="1" lang="en-US" altLang="zh-CN" sz="2800" dirty="0">
                <a:latin typeface="Calibri" pitchFamily="34" charset="0"/>
              </a:rPr>
              <a:t>More</a:t>
            </a:r>
            <a:r>
              <a:rPr kumimoji="1" lang="zh-CN" altLang="en-US" sz="2800" dirty="0">
                <a:latin typeface="Calibri" pitchFamily="34" charset="0"/>
              </a:rPr>
              <a:t> </a:t>
            </a:r>
            <a:r>
              <a:rPr kumimoji="1" lang="en-US" altLang="zh-CN" sz="2800" dirty="0">
                <a:latin typeface="Calibri" pitchFamily="34" charset="0"/>
              </a:rPr>
              <a:t>space</a:t>
            </a:r>
            <a:r>
              <a:rPr kumimoji="1" lang="zh-CN" altLang="en-US" sz="2800" dirty="0">
                <a:latin typeface="Calibri" pitchFamily="34" charset="0"/>
              </a:rPr>
              <a:t> </a:t>
            </a:r>
            <a:r>
              <a:rPr kumimoji="1" lang="en-US" altLang="zh-CN" sz="2800" dirty="0">
                <a:latin typeface="Calibri" pitchFamily="34" charset="0"/>
              </a:rPr>
              <a:t>in</a:t>
            </a:r>
            <a:r>
              <a:rPr kumimoji="1" lang="zh-CN" altLang="en-US" sz="2800" dirty="0">
                <a:latin typeface="Calibri" pitchFamily="34" charset="0"/>
              </a:rPr>
              <a:t> </a:t>
            </a:r>
            <a:r>
              <a:rPr kumimoji="1" lang="en-US" altLang="zh-CN" sz="2800" dirty="0">
                <a:latin typeface="Calibri" pitchFamily="34" charset="0"/>
              </a:rPr>
              <a:t>outer track, but same sector size?</a:t>
            </a:r>
            <a:endParaRPr kumimoji="1" lang="zh-CN" altLang="en-US" sz="2800" dirty="0">
              <a:latin typeface="Calibri" pitchFamily="34" charset="0"/>
            </a:endParaRPr>
          </a:p>
        </p:txBody>
      </p:sp>
    </p:spTree>
  </p:cSld>
  <p:clrMapOvr>
    <a:masterClrMapping/>
  </p:clrMapOvr>
  <p:transition spd="med"/>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3" name="Shape 1823"/>
          <p:cNvSpPr/>
          <p:nvPr/>
        </p:nvSpPr>
        <p:spPr>
          <a:xfrm>
            <a:off x="3055836" y="1060992"/>
            <a:ext cx="3032329" cy="3032329"/>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497FC"/>
          </a:solidFill>
          <a:ln w="50800">
            <a:solidFill>
              <a:srgbClr val="A6AAA8"/>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4" name="Shape 1824"/>
          <p:cNvSpPr/>
          <p:nvPr/>
        </p:nvSpPr>
        <p:spPr>
          <a:xfrm>
            <a:off x="3359288" y="1364444"/>
            <a:ext cx="2425424" cy="2425424"/>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497FC"/>
          </a:solidFill>
          <a:ln w="508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5" name="Shape 1825"/>
          <p:cNvSpPr/>
          <p:nvPr/>
        </p:nvSpPr>
        <p:spPr>
          <a:xfrm>
            <a:off x="3627179" y="1632335"/>
            <a:ext cx="1849909" cy="1849908"/>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A433"/>
          </a:solidFill>
          <a:ln w="508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6" name="Shape 1826"/>
          <p:cNvSpPr/>
          <p:nvPr/>
        </p:nvSpPr>
        <p:spPr>
          <a:xfrm>
            <a:off x="3984366" y="1990949"/>
            <a:ext cx="1134107" cy="1134107"/>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A433"/>
          </a:solidFill>
          <a:ln w="508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7" name="Shape 1827"/>
          <p:cNvSpPr/>
          <p:nvPr/>
        </p:nvSpPr>
        <p:spPr>
          <a:xfrm>
            <a:off x="3037977" y="2577157"/>
            <a:ext cx="3068047" cy="1"/>
          </a:xfrm>
          <a:prstGeom prst="line">
            <a:avLst/>
          </a:prstGeom>
          <a:ln w="635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8" name="Shape 1828"/>
          <p:cNvSpPr/>
          <p:nvPr/>
        </p:nvSpPr>
        <p:spPr>
          <a:xfrm flipV="1">
            <a:off x="4572000" y="1043134"/>
            <a:ext cx="1" cy="3068047"/>
          </a:xfrm>
          <a:prstGeom prst="line">
            <a:avLst/>
          </a:prstGeom>
          <a:ln w="635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29" name="Shape 1829"/>
          <p:cNvSpPr/>
          <p:nvPr/>
        </p:nvSpPr>
        <p:spPr>
          <a:xfrm flipV="1">
            <a:off x="3487282" y="1492438"/>
            <a:ext cx="2169437" cy="2169437"/>
          </a:xfrm>
          <a:prstGeom prst="line">
            <a:avLst/>
          </a:prstGeom>
          <a:ln w="635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30" name="Shape 1830"/>
          <p:cNvSpPr/>
          <p:nvPr/>
        </p:nvSpPr>
        <p:spPr>
          <a:xfrm flipH="1" flipV="1">
            <a:off x="3487282" y="1492438"/>
            <a:ext cx="2169437" cy="2169437"/>
          </a:xfrm>
          <a:prstGeom prst="line">
            <a:avLst/>
          </a:prstGeom>
          <a:ln w="63500">
            <a:solidFill/>
            <a:miter lim="400000"/>
          </a:ln>
        </p:spPr>
        <p:txBody>
          <a:bodyPr lIns="0" tIns="0" rIns="0" bIns="0" anchor="ctr"/>
          <a:lstStyle/>
          <a:p>
            <a:pPr lvl="0">
              <a:defRPr sz="2600"/>
            </a:pPr>
            <a:endParaRPr sz="1828" b="0" dirty="0">
              <a:latin typeface="Calibri" panose="020F0502020204030204" pitchFamily="34" charset="0"/>
            </a:endParaRPr>
          </a:p>
        </p:txBody>
      </p:sp>
      <p:sp>
        <p:nvSpPr>
          <p:cNvPr id="1831" name="Shape 1831"/>
          <p:cNvSpPr/>
          <p:nvPr/>
        </p:nvSpPr>
        <p:spPr>
          <a:xfrm>
            <a:off x="4344293" y="2349450"/>
            <a:ext cx="455414" cy="45541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ln w="12700">
            <a:miter lim="400000"/>
          </a:ln>
        </p:spPr>
        <p:txBody>
          <a:bodyPr lIns="0" tIns="0" rIns="0" bIns="0" anchor="ctr"/>
          <a:lstStyle/>
          <a:p>
            <a:pPr lvl="0">
              <a:defRPr sz="2600"/>
            </a:pPr>
            <a:endParaRPr sz="1828" b="0" dirty="0">
              <a:latin typeface="Calibri" panose="020F0502020204030204" pitchFamily="34" charset="0"/>
            </a:endParaRPr>
          </a:p>
        </p:txBody>
      </p:sp>
    </p:spTree>
  </p:cSld>
  <p:clrMapOvr>
    <a:masterClrMapping/>
  </p:clrMapOvr>
  <p:transition spd="med"/>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47" name="Group 1847"/>
          <p:cNvGrpSpPr/>
          <p:nvPr/>
        </p:nvGrpSpPr>
        <p:grpSpPr>
          <a:xfrm rot="20220000">
            <a:off x="3037977" y="1043134"/>
            <a:ext cx="3068047" cy="3068047"/>
            <a:chOff x="0" y="0"/>
            <a:chExt cx="4363444" cy="4363444"/>
          </a:xfrm>
        </p:grpSpPr>
        <p:sp>
          <p:nvSpPr>
            <p:cNvPr id="1833" name="Shape 1833"/>
            <p:cNvSpPr/>
            <p:nvPr/>
          </p:nvSpPr>
          <p:spPr>
            <a:xfrm>
              <a:off x="25400" y="25399"/>
              <a:ext cx="4312645" cy="4312645"/>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497FC"/>
            </a:solidFill>
            <a:ln w="50800" cap="flat">
              <a:solidFill>
                <a:srgbClr val="A6AAA8"/>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34" name="Shape 1834"/>
            <p:cNvSpPr/>
            <p:nvPr/>
          </p:nvSpPr>
          <p:spPr>
            <a:xfrm>
              <a:off x="456976" y="456976"/>
              <a:ext cx="3449492" cy="344949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1497FC"/>
            </a:solidFill>
            <a:ln w="508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nvGrpSpPr>
            <p:cNvPr id="1839" name="Group 1839"/>
            <p:cNvGrpSpPr/>
            <p:nvPr/>
          </p:nvGrpSpPr>
          <p:grpSpPr>
            <a:xfrm>
              <a:off x="-1" y="0"/>
              <a:ext cx="4363446" cy="4363445"/>
              <a:chOff x="0" y="0"/>
              <a:chExt cx="4363444" cy="4363444"/>
            </a:xfrm>
          </p:grpSpPr>
          <p:sp>
            <p:nvSpPr>
              <p:cNvPr id="1835" name="Shape 1835"/>
              <p:cNvSpPr/>
              <p:nvPr/>
            </p:nvSpPr>
            <p:spPr>
              <a:xfrm>
                <a:off x="0" y="2181722"/>
                <a:ext cx="4363445" cy="1"/>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36" name="Shape 1836"/>
              <p:cNvSpPr/>
              <p:nvPr/>
            </p:nvSpPr>
            <p:spPr>
              <a:xfrm flipV="1">
                <a:off x="2181722" y="0"/>
                <a:ext cx="1" cy="4363445"/>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37" name="Shape 1837"/>
              <p:cNvSpPr/>
              <p:nvPr/>
            </p:nvSpPr>
            <p:spPr>
              <a:xfrm flipV="1">
                <a:off x="639011" y="639011"/>
                <a:ext cx="3085422" cy="3085422"/>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38" name="Shape 1838"/>
              <p:cNvSpPr/>
              <p:nvPr/>
            </p:nvSpPr>
            <p:spPr>
              <a:xfrm flipH="1" flipV="1">
                <a:off x="639011" y="639011"/>
                <a:ext cx="3085422" cy="3085422"/>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840" name="Shape 1840"/>
            <p:cNvSpPr/>
            <p:nvPr/>
          </p:nvSpPr>
          <p:spPr>
            <a:xfrm>
              <a:off x="837976" y="837976"/>
              <a:ext cx="2630980" cy="2630980"/>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A433"/>
            </a:solidFill>
            <a:ln w="508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1" name="Shape 1841"/>
            <p:cNvSpPr/>
            <p:nvPr/>
          </p:nvSpPr>
          <p:spPr>
            <a:xfrm>
              <a:off x="1345976" y="1348005"/>
              <a:ext cx="1612952" cy="1612952"/>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E8A433"/>
            </a:solidFill>
            <a:ln w="508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2" name="Shape 1842"/>
            <p:cNvSpPr/>
            <p:nvPr/>
          </p:nvSpPr>
          <p:spPr>
            <a:xfrm>
              <a:off x="1857871" y="1857872"/>
              <a:ext cx="647701" cy="64770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000000"/>
            </a:solidFill>
            <a:ln w="12700" cap="flat">
              <a:noFill/>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3" name="Shape 1843"/>
            <p:cNvSpPr/>
            <p:nvPr/>
          </p:nvSpPr>
          <p:spPr>
            <a:xfrm flipV="1">
              <a:off x="158864" y="1364434"/>
              <a:ext cx="4045716" cy="1634576"/>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4" name="Shape 1844"/>
            <p:cNvSpPr/>
            <p:nvPr/>
          </p:nvSpPr>
          <p:spPr>
            <a:xfrm flipH="1" flipV="1">
              <a:off x="1364434" y="158864"/>
              <a:ext cx="1634576" cy="4045716"/>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5" name="Shape 1845"/>
            <p:cNvSpPr/>
            <p:nvPr/>
          </p:nvSpPr>
          <p:spPr>
            <a:xfrm flipV="1">
              <a:off x="1329255" y="173436"/>
              <a:ext cx="1704934" cy="4016572"/>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sp>
          <p:nvSpPr>
            <p:cNvPr id="1846" name="Shape 1846"/>
            <p:cNvSpPr/>
            <p:nvPr/>
          </p:nvSpPr>
          <p:spPr>
            <a:xfrm flipH="1" flipV="1">
              <a:off x="173436" y="1329255"/>
              <a:ext cx="4016572" cy="1704934"/>
            </a:xfrm>
            <a:prstGeom prst="line">
              <a:avLst/>
            </a:prstGeom>
            <a:noFill/>
            <a:ln w="63500" cap="flat">
              <a:solidFill>
                <a:srgbClr val="000000"/>
              </a:solidFill>
              <a:prstDash val="solid"/>
              <a:miter lim="400000"/>
            </a:ln>
            <a:effectLst/>
          </p:spPr>
          <p:txBody>
            <a:bodyPr wrap="square" lIns="0" tIns="0" rIns="0" bIns="0" numCol="1" anchor="ctr">
              <a:noAutofit/>
            </a:bodyPr>
            <a:lstStyle/>
            <a:p>
              <a:pPr lvl="0">
                <a:defRPr sz="2600"/>
              </a:pPr>
              <a:endParaRPr sz="1828" b="0" dirty="0">
                <a:latin typeface="Calibri" panose="020F0502020204030204" pitchFamily="34" charset="0"/>
              </a:endParaRPr>
            </a:p>
          </p:txBody>
        </p:sp>
      </p:grpSp>
      <p:sp>
        <p:nvSpPr>
          <p:cNvPr id="17" name="Text Box 62"/>
          <p:cNvSpPr txBox="1">
            <a:spLocks noChangeArrowheads="1"/>
          </p:cNvSpPr>
          <p:nvPr/>
        </p:nvSpPr>
        <p:spPr bwMode="auto">
          <a:xfrm>
            <a:off x="734017" y="5845091"/>
            <a:ext cx="7100085" cy="4616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en-US" b="0" dirty="0">
                <a:solidFill>
                  <a:srgbClr val="0070C0"/>
                </a:solidFill>
                <a:latin typeface="Calibri" panose="020F0502020204030204" pitchFamily="34" charset="0"/>
              </a:rPr>
              <a:t>ZBR (Zoned bit recording): More sectors on outer tracks</a:t>
            </a:r>
          </a:p>
        </p:txBody>
      </p:sp>
    </p:spTree>
  </p:cSld>
  <p:clrMapOvr>
    <a:masterClrMapping/>
  </p:clrMapOvr>
  <p:transition spd="med"/>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9" name="Shape 1849"/>
          <p:cNvSpPr>
            <a:spLocks noGrp="1"/>
          </p:cNvSpPr>
          <p:nvPr>
            <p:ph type="title"/>
          </p:nvPr>
        </p:nvSpPr>
        <p:spPr>
          <a:prstGeom prst="rect">
            <a:avLst/>
          </a:prstGeom>
        </p:spPr>
        <p:txBody>
          <a:bodyPr/>
          <a:lstStyle>
            <a:lvl1pPr defTabSz="473201">
              <a:defRPr sz="6480"/>
            </a:lvl1pPr>
          </a:lstStyle>
          <a:p>
            <a:pPr lvl="0">
              <a:defRPr sz="1800">
                <a:solidFill>
                  <a:srgbClr val="000000"/>
                </a:solidFill>
              </a:defRPr>
            </a:pPr>
            <a:r>
              <a:rPr sz="3600" dirty="0">
                <a:solidFill>
                  <a:srgbClr val="000000"/>
                </a:solidFill>
              </a:rPr>
              <a:t>Other Improvements</a:t>
            </a:r>
          </a:p>
        </p:txBody>
      </p:sp>
      <p:sp>
        <p:nvSpPr>
          <p:cNvPr id="5" name="Shape 1686">
            <a:extLst>
              <a:ext uri="{FF2B5EF4-FFF2-40B4-BE49-F238E27FC236}">
                <a16:creationId xmlns:a16="http://schemas.microsoft.com/office/drawing/2014/main" id="{B7966526-4F1C-C743-9619-B6654575D37E}"/>
              </a:ext>
            </a:extLst>
          </p:cNvPr>
          <p:cNvSpPr txBox="1">
            <a:spLocks/>
          </p:cNvSpPr>
          <p:nvPr/>
        </p:nvSpPr>
        <p:spPr>
          <a:xfrm>
            <a:off x="382257" y="1447800"/>
            <a:ext cx="7896225" cy="5267325"/>
          </a:xfrm>
          <a:prstGeom prst="rect">
            <a:avLst/>
          </a:prstGeom>
        </p:spPr>
        <p:txBody>
          <a:bodyPr/>
          <a:lstStyle>
            <a:lvl1pPr marL="342900" indent="-342900" algn="l" rtl="0" eaLnBrk="1" fontAlgn="base" hangingPunct="1">
              <a:spcBef>
                <a:spcPct val="20000"/>
              </a:spcBef>
              <a:spcAft>
                <a:spcPct val="0"/>
              </a:spcAft>
              <a:buClr>
                <a:srgbClr val="0070C0"/>
              </a:buClr>
              <a:buSzPct val="60000"/>
              <a:buFont typeface="Wingdings 2" pitchFamily="18" charset="2"/>
              <a:buChar char="¢"/>
              <a:defRPr sz="2400" b="1">
                <a:solidFill>
                  <a:schemeClr val="tx1"/>
                </a:solidFill>
                <a:latin typeface="Calibri" pitchFamily="34" charset="0"/>
                <a:ea typeface="+mn-ea"/>
                <a:cs typeface="+mn-cs"/>
              </a:defRPr>
            </a:lvl1pPr>
            <a:lvl2pPr marL="742950" indent="-285750" algn="l" rtl="0" eaLnBrk="1" fontAlgn="base" hangingPunct="1">
              <a:spcBef>
                <a:spcPct val="20000"/>
              </a:spcBef>
              <a:spcAft>
                <a:spcPct val="0"/>
              </a:spcAft>
              <a:buClr>
                <a:srgbClr val="0070C0"/>
              </a:buClr>
              <a:buSzPct val="110000"/>
              <a:buFont typeface="Wingdings" pitchFamily="2" charset="2"/>
              <a:buChar char="§"/>
              <a:defRPr sz="2000">
                <a:solidFill>
                  <a:schemeClr val="tx1"/>
                </a:solidFill>
                <a:latin typeface="Calibri" pitchFamily="34" charset="0"/>
              </a:defRPr>
            </a:lvl2pPr>
            <a:lvl3pPr marL="1143000" indent="-228600" algn="l" rtl="0" eaLnBrk="1" fontAlgn="base" hangingPunct="1">
              <a:spcBef>
                <a:spcPct val="20000"/>
              </a:spcBef>
              <a:spcAft>
                <a:spcPct val="0"/>
              </a:spcAft>
              <a:buSzPct val="80000"/>
              <a:buFont typeface="Wingdings" pitchFamily="2" charset="2"/>
              <a:buChar char="§"/>
              <a:defRPr sz="2000">
                <a:solidFill>
                  <a:schemeClr val="tx1"/>
                </a:solidFill>
                <a:latin typeface="Calibri" pitchFamily="34" charset="0"/>
              </a:defRPr>
            </a:lvl3pPr>
            <a:lvl4pPr marL="1600200" indent="-228600" algn="l" rtl="0" eaLnBrk="1" fontAlgn="base" hangingPunct="1">
              <a:spcBef>
                <a:spcPct val="20000"/>
              </a:spcBef>
              <a:spcAft>
                <a:spcPct val="0"/>
              </a:spcAft>
              <a:buChar char="–"/>
              <a:defRPr sz="2000">
                <a:solidFill>
                  <a:schemeClr val="tx1"/>
                </a:solidFill>
                <a:latin typeface="Calibri" pitchFamily="34" charset="0"/>
              </a:defRPr>
            </a:lvl4pPr>
            <a:lvl5pPr marL="2057400" indent="-228600" algn="l" rtl="0" eaLnBrk="1" fontAlgn="base" hangingPunct="1">
              <a:spcBef>
                <a:spcPct val="20000"/>
              </a:spcBef>
              <a:spcAft>
                <a:spcPct val="0"/>
              </a:spcAft>
              <a:buChar char="»"/>
              <a:defRPr sz="2000">
                <a:solidFill>
                  <a:schemeClr val="tx1"/>
                </a:solidFill>
                <a:latin typeface="Calibri" pitchFamily="34" charset="0"/>
              </a:defRPr>
            </a:lvl5pPr>
            <a:lvl6pPr marL="2514600" indent="-228600" algn="l" rtl="0" eaLnBrk="1" fontAlgn="base" hangingPunct="1">
              <a:spcBef>
                <a:spcPct val="20000"/>
              </a:spcBef>
              <a:spcAft>
                <a:spcPct val="0"/>
              </a:spcAft>
              <a:buChar char="»"/>
              <a:defRPr sz="2000">
                <a:solidFill>
                  <a:schemeClr val="tx1"/>
                </a:solidFill>
                <a:latin typeface="Arial" charset="0"/>
              </a:defRPr>
            </a:lvl6pPr>
            <a:lvl7pPr marL="2971800" indent="-228600" algn="l" rtl="0" eaLnBrk="1" fontAlgn="base" hangingPunct="1">
              <a:spcBef>
                <a:spcPct val="20000"/>
              </a:spcBef>
              <a:spcAft>
                <a:spcPct val="0"/>
              </a:spcAft>
              <a:buChar char="»"/>
              <a:defRPr sz="2000">
                <a:solidFill>
                  <a:schemeClr val="tx1"/>
                </a:solidFill>
                <a:latin typeface="Arial" charset="0"/>
              </a:defRPr>
            </a:lvl7pPr>
            <a:lvl8pPr marL="3429000" indent="-228600" algn="l" rtl="0" eaLnBrk="1" fontAlgn="base" hangingPunct="1">
              <a:spcBef>
                <a:spcPct val="20000"/>
              </a:spcBef>
              <a:spcAft>
                <a:spcPct val="0"/>
              </a:spcAft>
              <a:buChar char="»"/>
              <a:defRPr sz="2000">
                <a:solidFill>
                  <a:schemeClr val="tx1"/>
                </a:solidFill>
                <a:latin typeface="Arial" charset="0"/>
              </a:defRPr>
            </a:lvl8pPr>
            <a:lvl9pPr marL="3886200" indent="-228600" algn="l" rtl="0" eaLnBrk="1" fontAlgn="base" hangingPunct="1">
              <a:spcBef>
                <a:spcPct val="20000"/>
              </a:spcBef>
              <a:spcAft>
                <a:spcPct val="0"/>
              </a:spcAft>
              <a:buChar char="»"/>
              <a:defRPr sz="2000">
                <a:solidFill>
                  <a:schemeClr val="tx1"/>
                </a:solidFill>
                <a:latin typeface="Arial" charset="0"/>
              </a:defRPr>
            </a:lvl9pPr>
          </a:lstStyle>
          <a:p>
            <a:pPr>
              <a:defRPr sz="1800">
                <a:solidFill>
                  <a:srgbClr val="000000"/>
                </a:solidFill>
              </a:defRPr>
            </a:pPr>
            <a:r>
              <a:rPr lang="en-US" sz="2672" kern="0">
                <a:solidFill>
                  <a:srgbClr val="000000"/>
                </a:solidFill>
              </a:rPr>
              <a:t>Track Skew</a:t>
            </a:r>
          </a:p>
          <a:p>
            <a:pPr>
              <a:defRPr sz="1800">
                <a:solidFill>
                  <a:srgbClr val="000000"/>
                </a:solidFill>
              </a:defRPr>
            </a:pPr>
            <a:endParaRPr lang="en-US" sz="2672" kern="0">
              <a:solidFill>
                <a:srgbClr val="000000"/>
              </a:solidFill>
            </a:endParaRPr>
          </a:p>
          <a:p>
            <a:pPr>
              <a:defRPr sz="1800">
                <a:solidFill>
                  <a:srgbClr val="000000"/>
                </a:solidFill>
              </a:defRPr>
            </a:pPr>
            <a:r>
              <a:rPr lang="en-US" sz="2672" kern="0">
                <a:solidFill>
                  <a:srgbClr val="000000"/>
                </a:solidFill>
              </a:rPr>
              <a:t>Zones</a:t>
            </a:r>
          </a:p>
          <a:p>
            <a:pPr>
              <a:defRPr sz="1800">
                <a:solidFill>
                  <a:srgbClr val="000000"/>
                </a:solidFill>
              </a:defRPr>
            </a:pPr>
            <a:endParaRPr lang="en-US" sz="2672" kern="0">
              <a:solidFill>
                <a:srgbClr val="000000"/>
              </a:solidFill>
            </a:endParaRPr>
          </a:p>
          <a:p>
            <a:pPr>
              <a:defRPr sz="1800">
                <a:solidFill>
                  <a:srgbClr val="000000"/>
                </a:solidFill>
              </a:defRPr>
            </a:pPr>
            <a:r>
              <a:rPr lang="en-US" sz="2672" kern="0">
                <a:solidFill>
                  <a:srgbClr val="0070C0"/>
                </a:solidFill>
              </a:rPr>
              <a:t>Cache</a:t>
            </a:r>
            <a:endParaRPr lang="en-US" sz="2672" kern="0" dirty="0">
              <a:solidFill>
                <a:srgbClr val="0070C0"/>
              </a:solidFill>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EXPOINTINIT" val=""/>
  <p:tag name="USEAMSFONTS" val="True"/>
  <p:tag name="EMBEDFONTS" val="False"/>
  <p:tag name="USEBOLDAMS" val="False"/>
  <p:tag name="DEFAULTDISPLAYSOURCE" val="\documentclass{slides}\pagestyle{empty}&#10;\begin{document}&#10;&#10;\end{document}&#10;"/>
  <p:tag name="TEX2PS" val="latex $(base).tex; dvips -D $(res) -E -o $(base).ps $(base).dvi"/>
  <p:tag name="EXTERNALEDITCOMMAND" val="notepad %"/>
  <p:tag name="GHOSTSCRIPTCOMMAND" val="gswin32c"/>
  <p:tag name="DEFAULTBITMAP" val="pngmono"/>
  <p:tag name="DEFAULTBLEND" val="False"/>
  <p:tag name="DEFAULTTRANSPARENT" val="False"/>
  <p:tag name="DEFAULTWORKAROUNDTRANSPARENCYBUG" val="False"/>
  <p:tag name="DEFAULTRESOLUTION" val="1200"/>
  <p:tag name="DEFAULTMAGNIFICATION" val="0.8"/>
  <p:tag name="DEFAULTFONTSIZE" val="10"/>
  <p:tag name="DEFAULTWIDTH" val="418"/>
  <p:tag name="DEFAULTHEIGHT" val="316"/>
</p:tagLst>
</file>

<file path=ppt/theme/theme1.xml><?xml version="1.0" encoding="utf-8"?>
<a:theme xmlns:a="http://schemas.openxmlformats.org/drawingml/2006/main" name="template2007">
  <a:themeElements>
    <a:clrScheme name="Custom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00000"/>
      </a:hlink>
      <a:folHlink>
        <a:srgbClr val="C00000"/>
      </a:folHlink>
    </a:clrScheme>
    <a:fontScheme name="Custom 1">
      <a:majorFont>
        <a:latin typeface="Arial Narrow"/>
        <a:ea typeface=""/>
        <a:cs typeface=""/>
      </a:majorFont>
      <a:minorFont>
        <a:latin typeface="Arial Narrow"/>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25400" cap="flat" cmpd="sng" algn="ctr">
          <a:solidFill>
            <a:srgbClr val="CC0000"/>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Narrow" pitchFamily="34" charset="0"/>
          </a:defRPr>
        </a:defPPr>
      </a:lstStyle>
    </a:spDef>
    <a:lnDef>
      <a:spPr bwMode="auto">
        <a:xfrm>
          <a:off x="0" y="0"/>
          <a:ext cx="1" cy="1"/>
        </a:xfrm>
        <a:custGeom>
          <a:avLst/>
          <a:gdLst/>
          <a:ahLst/>
          <a:cxnLst/>
          <a:rect l="0" t="0" r="0" b="0"/>
          <a:pathLst/>
        </a:custGeom>
        <a:noFill/>
        <a:ln w="25400" cap="flat" cmpd="sng" algn="ctr">
          <a:solidFill>
            <a:srgbClr val="CC0000"/>
          </a:solidFill>
          <a:prstDash val="solid"/>
          <a:round/>
          <a:headEnd type="none" w="med" len="med"/>
          <a:tailEnd type="triangl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altLang="en-US" sz="2400" b="1" i="0" u="none" strike="noStrike" cap="none" normalizeH="0" baseline="0" smtClean="0">
            <a:ln>
              <a:noFill/>
            </a:ln>
            <a:solidFill>
              <a:schemeClr val="tx1"/>
            </a:solidFill>
            <a:effectLst/>
            <a:latin typeface="Arial Narrow" pitchFamily="34" charset="0"/>
          </a:defRPr>
        </a:defPPr>
      </a:lstStyle>
    </a:lnDef>
    <a:txDef>
      <a:spPr>
        <a:noFill/>
      </a:spPr>
      <a:bodyPr wrap="none" rtlCol="0">
        <a:spAutoFit/>
      </a:bodyPr>
      <a:lstStyle>
        <a:defPPr>
          <a:defRPr dirty="0" smtClean="0">
            <a:latin typeface="Calibri" pitchFamily="34" charset="0"/>
          </a:defRPr>
        </a:defPPr>
      </a:lstStyle>
    </a:txDef>
  </a:objectDefaults>
  <a:extraClrSchemeLst>
    <a:extraClrScheme>
      <a:clrScheme name="class1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class1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class1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class1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class1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class1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class1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1-bits-ints-part1" id="{B715AE6D-8F23-B04C-8438-F12C9727B49A}" vid="{C382CE4F-DE24-3D4B-B558-25C323801790}"/>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template2007</Template>
  <TotalTime>4329</TotalTime>
  <Words>4866</Words>
  <Application>Microsoft Macintosh PowerPoint</Application>
  <PresentationFormat>全屏显示(4:3)</PresentationFormat>
  <Paragraphs>1535</Paragraphs>
  <Slides>114</Slides>
  <Notes>14</Notes>
  <HiddenSlides>2</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114</vt:i4>
      </vt:variant>
    </vt:vector>
  </HeadingPairs>
  <TitlesOfParts>
    <vt:vector size="125" baseType="lpstr">
      <vt:lpstr>Söhne</vt:lpstr>
      <vt:lpstr>URWPalladioL</vt:lpstr>
      <vt:lpstr>Arial</vt:lpstr>
      <vt:lpstr>Arial Narrow</vt:lpstr>
      <vt:lpstr>Calibri</vt:lpstr>
      <vt:lpstr>Helvetica</vt:lpstr>
      <vt:lpstr>Menlo</vt:lpstr>
      <vt:lpstr>Times New Roman</vt:lpstr>
      <vt:lpstr>Wingdings</vt:lpstr>
      <vt:lpstr>Wingdings 2</vt:lpstr>
      <vt:lpstr>template2007</vt:lpstr>
      <vt:lpstr>Persistence: I/O devices</vt:lpstr>
      <vt:lpstr>I/O Devices</vt:lpstr>
      <vt:lpstr>Motivation</vt:lpstr>
      <vt:lpstr>Hardware support for I/O</vt:lpstr>
      <vt:lpstr>Hardware support for I/O</vt:lpstr>
      <vt:lpstr>Hardware support for I/O</vt:lpstr>
      <vt:lpstr>Hardware support for I/O</vt:lpstr>
      <vt:lpstr>Why hierarchical buses?</vt:lpstr>
      <vt:lpstr>Canonical Device</vt:lpstr>
      <vt:lpstr>Canonical Device</vt:lpstr>
      <vt:lpstr>Canonical Device</vt:lpstr>
      <vt:lpstr>Example Write Protocol</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Protocol Variants</vt:lpstr>
      <vt:lpstr>PowerPoint 演示文稿</vt:lpstr>
      <vt:lpstr>PowerPoint 演示文稿</vt:lpstr>
      <vt:lpstr>PowerPoint 演示文稿</vt:lpstr>
      <vt:lpstr>Interrupts vs. Polling</vt:lpstr>
      <vt:lpstr>Protocol Variants</vt:lpstr>
      <vt:lpstr>PowerPoint 演示文稿</vt:lpstr>
      <vt:lpstr>Programmed I/O vs. Direct Memory Access</vt:lpstr>
      <vt:lpstr>PowerPoint 演示文稿</vt:lpstr>
      <vt:lpstr>PowerPoint 演示文稿</vt:lpstr>
      <vt:lpstr>PowerPoint 演示文稿</vt:lpstr>
      <vt:lpstr>Protocol Variants</vt:lpstr>
      <vt:lpstr>PowerPoint 演示文稿</vt:lpstr>
      <vt:lpstr>Special Instructions vs.  Mem-Mapped I/O</vt:lpstr>
      <vt:lpstr>Protocol Variants</vt:lpstr>
      <vt:lpstr>Variety is a Challenge</vt:lpstr>
      <vt:lpstr>File System Stack</vt:lpstr>
      <vt:lpstr>A Simple Device Driver</vt:lpstr>
      <vt:lpstr>A Simple Device Driver</vt:lpstr>
      <vt:lpstr>A Simple Device Driver</vt:lpstr>
      <vt:lpstr>Hard Disk Drives</vt:lpstr>
      <vt:lpstr>Basic Interface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Disk Terminology</vt:lpstr>
      <vt:lpstr>Hard Drive Demo</vt:lpstr>
      <vt:lpstr>Let’s Read 12!</vt:lpstr>
      <vt:lpstr>Positioning</vt:lpstr>
      <vt:lpstr>Let’s Read 12!</vt:lpstr>
      <vt:lpstr>Seek to right track.</vt:lpstr>
      <vt:lpstr>Seek to right track.</vt:lpstr>
      <vt:lpstr>Seek to right track.</vt:lpstr>
      <vt:lpstr>Wait for rotation.</vt:lpstr>
      <vt:lpstr>Wait for rotation.</vt:lpstr>
      <vt:lpstr>Wait for rotation.</vt:lpstr>
      <vt:lpstr>Wait for rotation.</vt:lpstr>
      <vt:lpstr>Wait for rotation.</vt:lpstr>
      <vt:lpstr>Wait for rotation.</vt:lpstr>
      <vt:lpstr>Transfer data.</vt:lpstr>
      <vt:lpstr>Transfer data.</vt:lpstr>
      <vt:lpstr>Transfer data.</vt:lpstr>
      <vt:lpstr>Yay!</vt:lpstr>
      <vt:lpstr>Time to Read/write</vt:lpstr>
      <vt:lpstr>Seek, Rotate, Transfer</vt:lpstr>
      <vt:lpstr>Seek, Rotate, Transfer</vt:lpstr>
      <vt:lpstr>Seek, Rotate, Transfer</vt:lpstr>
      <vt:lpstr>Workload Performance</vt:lpstr>
      <vt:lpstr>Disk Spec</vt:lpstr>
      <vt:lpstr>Disk Spec</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Other Improvements</vt:lpstr>
      <vt:lpstr>PowerPoint 演示文稿</vt:lpstr>
      <vt:lpstr>PowerPoint 演示文稿</vt:lpstr>
      <vt:lpstr>PowerPoint 演示文稿</vt:lpstr>
      <vt:lpstr>PowerPoint 演示文稿</vt:lpstr>
      <vt:lpstr>Other Improvements</vt:lpstr>
      <vt:lpstr>PowerPoint 演示文稿</vt:lpstr>
      <vt:lpstr>PowerPoint 演示文稿</vt:lpstr>
      <vt:lpstr>PowerPoint 演示文稿</vt:lpstr>
      <vt:lpstr>PowerPoint 演示文稿</vt:lpstr>
      <vt:lpstr>Other Improvements</vt:lpstr>
      <vt:lpstr>Drive Cache</vt:lpstr>
      <vt:lpstr>Buffering</vt:lpstr>
      <vt:lpstr>I/O Schedulers</vt:lpstr>
      <vt:lpstr>I/O Schedulers</vt:lpstr>
      <vt:lpstr>FCFS (First-Come-First-Serve)</vt:lpstr>
      <vt:lpstr>FCFS (First-Come-First-Serve)</vt:lpstr>
      <vt:lpstr>Schedulers</vt:lpstr>
      <vt:lpstr>SPTF (Shortest Positioning Time First)</vt:lpstr>
      <vt:lpstr>SPTF (Shortest Positioning Time First)</vt:lpstr>
      <vt:lpstr>Disadvantage of SPTF?</vt:lpstr>
      <vt:lpstr>SCAN</vt:lpstr>
      <vt:lpstr>What happens? </vt:lpstr>
      <vt:lpstr>Work Conservation</vt:lpstr>
      <vt:lpstr>CFQ (Linux Default)</vt:lpstr>
      <vt:lpstr>I/O Device 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Persistence: I/O devices</dc:title>
  <dc:creator>Kay Kay</dc:creator>
  <dc:description>Redesign of slides created by Randal E. Bryant and David R. O'Hallaron</dc:description>
  <cp:lastModifiedBy>Ben</cp:lastModifiedBy>
  <cp:revision>102</cp:revision>
  <cp:lastPrinted>2017-08-31T16:02:16Z</cp:lastPrinted>
  <dcterms:created xsi:type="dcterms:W3CDTF">2021-11-07T06:46:36Z</dcterms:created>
  <dcterms:modified xsi:type="dcterms:W3CDTF">2023-11-08T11:44:47Z</dcterms:modified>
</cp:coreProperties>
</file>

<file path=docProps/thumbnail.jpeg>
</file>